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</p:sldIdLst>
  <p:sldSz cx="17640300" cy="1476057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648" userDrawn="1">
          <p15:clr>
            <a:srgbClr val="A4A3A4"/>
          </p15:clr>
        </p15:guide>
        <p15:guide id="2" pos="555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74" autoAdjust="0"/>
    <p:restoredTop sz="91556" autoAdjust="0"/>
  </p:normalViewPr>
  <p:slideViewPr>
    <p:cSldViewPr snapToGrid="0">
      <p:cViewPr>
        <p:scale>
          <a:sx n="125" d="100"/>
          <a:sy n="125" d="100"/>
        </p:scale>
        <p:origin x="-6684" y="-1506"/>
      </p:cViewPr>
      <p:guideLst>
        <p:guide orient="horz" pos="4648"/>
        <p:guide pos="555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23023" y="2415678"/>
            <a:ext cx="14994255" cy="5138867"/>
          </a:xfrm>
        </p:spPr>
        <p:txBody>
          <a:bodyPr anchor="b"/>
          <a:lstStyle>
            <a:lvl1pPr algn="ctr">
              <a:defRPr sz="11575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05038" y="7752720"/>
            <a:ext cx="13230225" cy="3563721"/>
          </a:xfrm>
        </p:spPr>
        <p:txBody>
          <a:bodyPr/>
          <a:lstStyle>
            <a:lvl1pPr marL="0" indent="0" algn="ctr">
              <a:buNone/>
              <a:defRPr sz="4630"/>
            </a:lvl1pPr>
            <a:lvl2pPr marL="882030" indent="0" algn="ctr">
              <a:buNone/>
              <a:defRPr sz="3858"/>
            </a:lvl2pPr>
            <a:lvl3pPr marL="1764060" indent="0" algn="ctr">
              <a:buNone/>
              <a:defRPr sz="3473"/>
            </a:lvl3pPr>
            <a:lvl4pPr marL="2646091" indent="0" algn="ctr">
              <a:buNone/>
              <a:defRPr sz="3087"/>
            </a:lvl4pPr>
            <a:lvl5pPr marL="3528121" indent="0" algn="ctr">
              <a:buNone/>
              <a:defRPr sz="3087"/>
            </a:lvl5pPr>
            <a:lvl6pPr marL="4410151" indent="0" algn="ctr">
              <a:buNone/>
              <a:defRPr sz="3087"/>
            </a:lvl6pPr>
            <a:lvl7pPr marL="5292181" indent="0" algn="ctr">
              <a:buNone/>
              <a:defRPr sz="3087"/>
            </a:lvl7pPr>
            <a:lvl8pPr marL="6174212" indent="0" algn="ctr">
              <a:buNone/>
              <a:defRPr sz="3087"/>
            </a:lvl8pPr>
            <a:lvl9pPr marL="7056242" indent="0" algn="ctr">
              <a:buNone/>
              <a:defRPr sz="3087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2C5992-2EAE-49EA-B7EE-090248291194}" type="datetimeFigureOut">
              <a:rPr lang="es-CO" smtClean="0"/>
              <a:t>27/10/2022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22B6C-59DB-4B13-B383-80F364F4C74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4050914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2C5992-2EAE-49EA-B7EE-090248291194}" type="datetimeFigureOut">
              <a:rPr lang="es-CO" smtClean="0"/>
              <a:t>27/10/2022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22B6C-59DB-4B13-B383-80F364F4C74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455568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2623840" y="785864"/>
            <a:ext cx="3803690" cy="1250890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12772" y="785864"/>
            <a:ext cx="11190565" cy="12508905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2C5992-2EAE-49EA-B7EE-090248291194}" type="datetimeFigureOut">
              <a:rPr lang="es-CO" smtClean="0"/>
              <a:t>27/10/2022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22B6C-59DB-4B13-B383-80F364F4C74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89790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2C5992-2EAE-49EA-B7EE-090248291194}" type="datetimeFigureOut">
              <a:rPr lang="es-CO" smtClean="0"/>
              <a:t>27/10/2022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22B6C-59DB-4B13-B383-80F364F4C74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5812078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03584" y="3679898"/>
            <a:ext cx="15214759" cy="6139988"/>
          </a:xfrm>
        </p:spPr>
        <p:txBody>
          <a:bodyPr anchor="b"/>
          <a:lstStyle>
            <a:lvl1pPr>
              <a:defRPr sz="11575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3584" y="9877972"/>
            <a:ext cx="15214759" cy="3228875"/>
          </a:xfrm>
        </p:spPr>
        <p:txBody>
          <a:bodyPr/>
          <a:lstStyle>
            <a:lvl1pPr marL="0" indent="0">
              <a:buNone/>
              <a:defRPr sz="4630">
                <a:solidFill>
                  <a:schemeClr val="tx1"/>
                </a:solidFill>
              </a:defRPr>
            </a:lvl1pPr>
            <a:lvl2pPr marL="882030" indent="0">
              <a:buNone/>
              <a:defRPr sz="3858">
                <a:solidFill>
                  <a:schemeClr val="tx1">
                    <a:tint val="75000"/>
                  </a:schemeClr>
                </a:solidFill>
              </a:defRPr>
            </a:lvl2pPr>
            <a:lvl3pPr marL="1764060" indent="0">
              <a:buNone/>
              <a:defRPr sz="3473">
                <a:solidFill>
                  <a:schemeClr val="tx1">
                    <a:tint val="75000"/>
                  </a:schemeClr>
                </a:solidFill>
              </a:defRPr>
            </a:lvl3pPr>
            <a:lvl4pPr marL="2646091" indent="0">
              <a:buNone/>
              <a:defRPr sz="3087">
                <a:solidFill>
                  <a:schemeClr val="tx1">
                    <a:tint val="75000"/>
                  </a:schemeClr>
                </a:solidFill>
              </a:defRPr>
            </a:lvl4pPr>
            <a:lvl5pPr marL="3528121" indent="0">
              <a:buNone/>
              <a:defRPr sz="3087">
                <a:solidFill>
                  <a:schemeClr val="tx1">
                    <a:tint val="75000"/>
                  </a:schemeClr>
                </a:solidFill>
              </a:defRPr>
            </a:lvl5pPr>
            <a:lvl6pPr marL="4410151" indent="0">
              <a:buNone/>
              <a:defRPr sz="3087">
                <a:solidFill>
                  <a:schemeClr val="tx1">
                    <a:tint val="75000"/>
                  </a:schemeClr>
                </a:solidFill>
              </a:defRPr>
            </a:lvl6pPr>
            <a:lvl7pPr marL="5292181" indent="0">
              <a:buNone/>
              <a:defRPr sz="3087">
                <a:solidFill>
                  <a:schemeClr val="tx1">
                    <a:tint val="75000"/>
                  </a:schemeClr>
                </a:solidFill>
              </a:defRPr>
            </a:lvl7pPr>
            <a:lvl8pPr marL="6174212" indent="0">
              <a:buNone/>
              <a:defRPr sz="3087">
                <a:solidFill>
                  <a:schemeClr val="tx1">
                    <a:tint val="75000"/>
                  </a:schemeClr>
                </a:solidFill>
              </a:defRPr>
            </a:lvl8pPr>
            <a:lvl9pPr marL="7056242" indent="0">
              <a:buNone/>
              <a:defRPr sz="308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2C5992-2EAE-49EA-B7EE-090248291194}" type="datetimeFigureOut">
              <a:rPr lang="es-CO" smtClean="0"/>
              <a:t>27/10/2022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22B6C-59DB-4B13-B383-80F364F4C74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2723477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12770" y="3929320"/>
            <a:ext cx="7497128" cy="9365449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930402" y="3929320"/>
            <a:ext cx="7497128" cy="9365449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2C5992-2EAE-49EA-B7EE-090248291194}" type="datetimeFigureOut">
              <a:rPr lang="es-CO" smtClean="0"/>
              <a:t>27/10/2022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22B6C-59DB-4B13-B383-80F364F4C74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3544770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5068" y="785867"/>
            <a:ext cx="15214759" cy="2853029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5070" y="3618392"/>
            <a:ext cx="7462673" cy="1773318"/>
          </a:xfrm>
        </p:spPr>
        <p:txBody>
          <a:bodyPr anchor="b"/>
          <a:lstStyle>
            <a:lvl1pPr marL="0" indent="0">
              <a:buNone/>
              <a:defRPr sz="4630" b="1"/>
            </a:lvl1pPr>
            <a:lvl2pPr marL="882030" indent="0">
              <a:buNone/>
              <a:defRPr sz="3858" b="1"/>
            </a:lvl2pPr>
            <a:lvl3pPr marL="1764060" indent="0">
              <a:buNone/>
              <a:defRPr sz="3473" b="1"/>
            </a:lvl3pPr>
            <a:lvl4pPr marL="2646091" indent="0">
              <a:buNone/>
              <a:defRPr sz="3087" b="1"/>
            </a:lvl4pPr>
            <a:lvl5pPr marL="3528121" indent="0">
              <a:buNone/>
              <a:defRPr sz="3087" b="1"/>
            </a:lvl5pPr>
            <a:lvl6pPr marL="4410151" indent="0">
              <a:buNone/>
              <a:defRPr sz="3087" b="1"/>
            </a:lvl6pPr>
            <a:lvl7pPr marL="5292181" indent="0">
              <a:buNone/>
              <a:defRPr sz="3087" b="1"/>
            </a:lvl7pPr>
            <a:lvl8pPr marL="6174212" indent="0">
              <a:buNone/>
              <a:defRPr sz="3087" b="1"/>
            </a:lvl8pPr>
            <a:lvl9pPr marL="7056242" indent="0">
              <a:buNone/>
              <a:defRPr sz="3087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15070" y="5391710"/>
            <a:ext cx="7462673" cy="7930393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930403" y="3618392"/>
            <a:ext cx="7499425" cy="1773318"/>
          </a:xfrm>
        </p:spPr>
        <p:txBody>
          <a:bodyPr anchor="b"/>
          <a:lstStyle>
            <a:lvl1pPr marL="0" indent="0">
              <a:buNone/>
              <a:defRPr sz="4630" b="1"/>
            </a:lvl1pPr>
            <a:lvl2pPr marL="882030" indent="0">
              <a:buNone/>
              <a:defRPr sz="3858" b="1"/>
            </a:lvl2pPr>
            <a:lvl3pPr marL="1764060" indent="0">
              <a:buNone/>
              <a:defRPr sz="3473" b="1"/>
            </a:lvl3pPr>
            <a:lvl4pPr marL="2646091" indent="0">
              <a:buNone/>
              <a:defRPr sz="3087" b="1"/>
            </a:lvl4pPr>
            <a:lvl5pPr marL="3528121" indent="0">
              <a:buNone/>
              <a:defRPr sz="3087" b="1"/>
            </a:lvl5pPr>
            <a:lvl6pPr marL="4410151" indent="0">
              <a:buNone/>
              <a:defRPr sz="3087" b="1"/>
            </a:lvl6pPr>
            <a:lvl7pPr marL="5292181" indent="0">
              <a:buNone/>
              <a:defRPr sz="3087" b="1"/>
            </a:lvl7pPr>
            <a:lvl8pPr marL="6174212" indent="0">
              <a:buNone/>
              <a:defRPr sz="3087" b="1"/>
            </a:lvl8pPr>
            <a:lvl9pPr marL="7056242" indent="0">
              <a:buNone/>
              <a:defRPr sz="3087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930403" y="5391710"/>
            <a:ext cx="7499425" cy="7930393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2C5992-2EAE-49EA-B7EE-090248291194}" type="datetimeFigureOut">
              <a:rPr lang="es-CO" smtClean="0"/>
              <a:t>27/10/2022</a:t>
            </a:fld>
            <a:endParaRPr lang="es-C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22B6C-59DB-4B13-B383-80F364F4C74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6501182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2C5992-2EAE-49EA-B7EE-090248291194}" type="datetimeFigureOut">
              <a:rPr lang="es-CO" smtClean="0"/>
              <a:t>27/10/2022</a:t>
            </a:fld>
            <a:endParaRPr lang="es-C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22B6C-59DB-4B13-B383-80F364F4C74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2187434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2C5992-2EAE-49EA-B7EE-090248291194}" type="datetimeFigureOut">
              <a:rPr lang="es-CO" smtClean="0"/>
              <a:t>27/10/2022</a:t>
            </a:fld>
            <a:endParaRPr lang="es-C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22B6C-59DB-4B13-B383-80F364F4C74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804904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5068" y="984038"/>
            <a:ext cx="5689456" cy="3444134"/>
          </a:xfrm>
        </p:spPr>
        <p:txBody>
          <a:bodyPr anchor="b"/>
          <a:lstStyle>
            <a:lvl1pPr>
              <a:defRPr sz="6173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499425" y="2125253"/>
            <a:ext cx="8930402" cy="10489575"/>
          </a:xfrm>
        </p:spPr>
        <p:txBody>
          <a:bodyPr/>
          <a:lstStyle>
            <a:lvl1pPr>
              <a:defRPr sz="6173"/>
            </a:lvl1pPr>
            <a:lvl2pPr>
              <a:defRPr sz="5402"/>
            </a:lvl2pPr>
            <a:lvl3pPr>
              <a:defRPr sz="4630"/>
            </a:lvl3pPr>
            <a:lvl4pPr>
              <a:defRPr sz="3858"/>
            </a:lvl4pPr>
            <a:lvl5pPr>
              <a:defRPr sz="3858"/>
            </a:lvl5pPr>
            <a:lvl6pPr>
              <a:defRPr sz="3858"/>
            </a:lvl6pPr>
            <a:lvl7pPr>
              <a:defRPr sz="3858"/>
            </a:lvl7pPr>
            <a:lvl8pPr>
              <a:defRPr sz="3858"/>
            </a:lvl8pPr>
            <a:lvl9pPr>
              <a:defRPr sz="3858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15068" y="4428173"/>
            <a:ext cx="5689456" cy="8203737"/>
          </a:xfrm>
        </p:spPr>
        <p:txBody>
          <a:bodyPr/>
          <a:lstStyle>
            <a:lvl1pPr marL="0" indent="0">
              <a:buNone/>
              <a:defRPr sz="3087"/>
            </a:lvl1pPr>
            <a:lvl2pPr marL="882030" indent="0">
              <a:buNone/>
              <a:defRPr sz="2701"/>
            </a:lvl2pPr>
            <a:lvl3pPr marL="1764060" indent="0">
              <a:buNone/>
              <a:defRPr sz="2315"/>
            </a:lvl3pPr>
            <a:lvl4pPr marL="2646091" indent="0">
              <a:buNone/>
              <a:defRPr sz="1929"/>
            </a:lvl4pPr>
            <a:lvl5pPr marL="3528121" indent="0">
              <a:buNone/>
              <a:defRPr sz="1929"/>
            </a:lvl5pPr>
            <a:lvl6pPr marL="4410151" indent="0">
              <a:buNone/>
              <a:defRPr sz="1929"/>
            </a:lvl6pPr>
            <a:lvl7pPr marL="5292181" indent="0">
              <a:buNone/>
              <a:defRPr sz="1929"/>
            </a:lvl7pPr>
            <a:lvl8pPr marL="6174212" indent="0">
              <a:buNone/>
              <a:defRPr sz="1929"/>
            </a:lvl8pPr>
            <a:lvl9pPr marL="7056242" indent="0">
              <a:buNone/>
              <a:defRPr sz="1929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2C5992-2EAE-49EA-B7EE-090248291194}" type="datetimeFigureOut">
              <a:rPr lang="es-CO" smtClean="0"/>
              <a:t>27/10/2022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22B6C-59DB-4B13-B383-80F364F4C74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8350172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5068" y="984038"/>
            <a:ext cx="5689456" cy="3444134"/>
          </a:xfrm>
        </p:spPr>
        <p:txBody>
          <a:bodyPr anchor="b"/>
          <a:lstStyle>
            <a:lvl1pPr>
              <a:defRPr sz="6173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99425" y="2125253"/>
            <a:ext cx="8930402" cy="10489575"/>
          </a:xfrm>
        </p:spPr>
        <p:txBody>
          <a:bodyPr anchor="t"/>
          <a:lstStyle>
            <a:lvl1pPr marL="0" indent="0">
              <a:buNone/>
              <a:defRPr sz="6173"/>
            </a:lvl1pPr>
            <a:lvl2pPr marL="882030" indent="0">
              <a:buNone/>
              <a:defRPr sz="5402"/>
            </a:lvl2pPr>
            <a:lvl3pPr marL="1764060" indent="0">
              <a:buNone/>
              <a:defRPr sz="4630"/>
            </a:lvl3pPr>
            <a:lvl4pPr marL="2646091" indent="0">
              <a:buNone/>
              <a:defRPr sz="3858"/>
            </a:lvl4pPr>
            <a:lvl5pPr marL="3528121" indent="0">
              <a:buNone/>
              <a:defRPr sz="3858"/>
            </a:lvl5pPr>
            <a:lvl6pPr marL="4410151" indent="0">
              <a:buNone/>
              <a:defRPr sz="3858"/>
            </a:lvl6pPr>
            <a:lvl7pPr marL="5292181" indent="0">
              <a:buNone/>
              <a:defRPr sz="3858"/>
            </a:lvl7pPr>
            <a:lvl8pPr marL="6174212" indent="0">
              <a:buNone/>
              <a:defRPr sz="3858"/>
            </a:lvl8pPr>
            <a:lvl9pPr marL="7056242" indent="0">
              <a:buNone/>
              <a:defRPr sz="3858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15068" y="4428173"/>
            <a:ext cx="5689456" cy="8203737"/>
          </a:xfrm>
        </p:spPr>
        <p:txBody>
          <a:bodyPr/>
          <a:lstStyle>
            <a:lvl1pPr marL="0" indent="0">
              <a:buNone/>
              <a:defRPr sz="3087"/>
            </a:lvl1pPr>
            <a:lvl2pPr marL="882030" indent="0">
              <a:buNone/>
              <a:defRPr sz="2701"/>
            </a:lvl2pPr>
            <a:lvl3pPr marL="1764060" indent="0">
              <a:buNone/>
              <a:defRPr sz="2315"/>
            </a:lvl3pPr>
            <a:lvl4pPr marL="2646091" indent="0">
              <a:buNone/>
              <a:defRPr sz="1929"/>
            </a:lvl4pPr>
            <a:lvl5pPr marL="3528121" indent="0">
              <a:buNone/>
              <a:defRPr sz="1929"/>
            </a:lvl5pPr>
            <a:lvl6pPr marL="4410151" indent="0">
              <a:buNone/>
              <a:defRPr sz="1929"/>
            </a:lvl6pPr>
            <a:lvl7pPr marL="5292181" indent="0">
              <a:buNone/>
              <a:defRPr sz="1929"/>
            </a:lvl7pPr>
            <a:lvl8pPr marL="6174212" indent="0">
              <a:buNone/>
              <a:defRPr sz="1929"/>
            </a:lvl8pPr>
            <a:lvl9pPr marL="7056242" indent="0">
              <a:buNone/>
              <a:defRPr sz="1929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2C5992-2EAE-49EA-B7EE-090248291194}" type="datetimeFigureOut">
              <a:rPr lang="es-CO" smtClean="0"/>
              <a:t>27/10/2022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22B6C-59DB-4B13-B383-80F364F4C74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970480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12771" y="785867"/>
            <a:ext cx="15214759" cy="285302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2771" y="3929320"/>
            <a:ext cx="15214759" cy="93654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12770" y="13680869"/>
            <a:ext cx="3969068" cy="78586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31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2C5992-2EAE-49EA-B7EE-090248291194}" type="datetimeFigureOut">
              <a:rPr lang="es-CO" smtClean="0"/>
              <a:t>27/10/2022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43350" y="13680869"/>
            <a:ext cx="5953601" cy="78586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31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2458462" y="13680869"/>
            <a:ext cx="3969068" cy="78586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31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A22B6C-59DB-4B13-B383-80F364F4C74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86235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defTabSz="1764060" rtl="0" eaLnBrk="1" latinLnBrk="0" hangingPunct="1">
        <a:lnSpc>
          <a:spcPct val="90000"/>
        </a:lnSpc>
        <a:spcBef>
          <a:spcPct val="0"/>
        </a:spcBef>
        <a:buNone/>
        <a:defRPr sz="848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41015" indent="-441015" algn="l" defTabSz="1764060" rtl="0" eaLnBrk="1" latinLnBrk="0" hangingPunct="1">
        <a:lnSpc>
          <a:spcPct val="90000"/>
        </a:lnSpc>
        <a:spcBef>
          <a:spcPts val="1929"/>
        </a:spcBef>
        <a:buFont typeface="Arial" panose="020B0604020202020204" pitchFamily="34" charset="0"/>
        <a:buChar char="•"/>
        <a:defRPr sz="5402" kern="1200">
          <a:solidFill>
            <a:schemeClr val="tx1"/>
          </a:solidFill>
          <a:latin typeface="+mn-lt"/>
          <a:ea typeface="+mn-ea"/>
          <a:cs typeface="+mn-cs"/>
        </a:defRPr>
      </a:lvl1pPr>
      <a:lvl2pPr marL="1323045" indent="-441015" algn="l" defTabSz="1764060" rtl="0" eaLnBrk="1" latinLnBrk="0" hangingPunct="1">
        <a:lnSpc>
          <a:spcPct val="90000"/>
        </a:lnSpc>
        <a:spcBef>
          <a:spcPts val="965"/>
        </a:spcBef>
        <a:buFont typeface="Arial" panose="020B0604020202020204" pitchFamily="34" charset="0"/>
        <a:buChar char="•"/>
        <a:defRPr sz="4630" kern="1200">
          <a:solidFill>
            <a:schemeClr val="tx1"/>
          </a:solidFill>
          <a:latin typeface="+mn-lt"/>
          <a:ea typeface="+mn-ea"/>
          <a:cs typeface="+mn-cs"/>
        </a:defRPr>
      </a:lvl2pPr>
      <a:lvl3pPr marL="2205076" indent="-441015" algn="l" defTabSz="1764060" rtl="0" eaLnBrk="1" latinLnBrk="0" hangingPunct="1">
        <a:lnSpc>
          <a:spcPct val="90000"/>
        </a:lnSpc>
        <a:spcBef>
          <a:spcPts val="965"/>
        </a:spcBef>
        <a:buFont typeface="Arial" panose="020B0604020202020204" pitchFamily="34" charset="0"/>
        <a:buChar char="•"/>
        <a:defRPr sz="3858" kern="1200">
          <a:solidFill>
            <a:schemeClr val="tx1"/>
          </a:solidFill>
          <a:latin typeface="+mn-lt"/>
          <a:ea typeface="+mn-ea"/>
          <a:cs typeface="+mn-cs"/>
        </a:defRPr>
      </a:lvl3pPr>
      <a:lvl4pPr marL="3087106" indent="-441015" algn="l" defTabSz="1764060" rtl="0" eaLnBrk="1" latinLnBrk="0" hangingPunct="1">
        <a:lnSpc>
          <a:spcPct val="90000"/>
        </a:lnSpc>
        <a:spcBef>
          <a:spcPts val="965"/>
        </a:spcBef>
        <a:buFont typeface="Arial" panose="020B0604020202020204" pitchFamily="34" charset="0"/>
        <a:buChar char="•"/>
        <a:defRPr sz="3473" kern="1200">
          <a:solidFill>
            <a:schemeClr val="tx1"/>
          </a:solidFill>
          <a:latin typeface="+mn-lt"/>
          <a:ea typeface="+mn-ea"/>
          <a:cs typeface="+mn-cs"/>
        </a:defRPr>
      </a:lvl4pPr>
      <a:lvl5pPr marL="3969136" indent="-441015" algn="l" defTabSz="1764060" rtl="0" eaLnBrk="1" latinLnBrk="0" hangingPunct="1">
        <a:lnSpc>
          <a:spcPct val="90000"/>
        </a:lnSpc>
        <a:spcBef>
          <a:spcPts val="965"/>
        </a:spcBef>
        <a:buFont typeface="Arial" panose="020B0604020202020204" pitchFamily="34" charset="0"/>
        <a:buChar char="•"/>
        <a:defRPr sz="3473" kern="1200">
          <a:solidFill>
            <a:schemeClr val="tx1"/>
          </a:solidFill>
          <a:latin typeface="+mn-lt"/>
          <a:ea typeface="+mn-ea"/>
          <a:cs typeface="+mn-cs"/>
        </a:defRPr>
      </a:lvl5pPr>
      <a:lvl6pPr marL="4851166" indent="-441015" algn="l" defTabSz="1764060" rtl="0" eaLnBrk="1" latinLnBrk="0" hangingPunct="1">
        <a:lnSpc>
          <a:spcPct val="90000"/>
        </a:lnSpc>
        <a:spcBef>
          <a:spcPts val="965"/>
        </a:spcBef>
        <a:buFont typeface="Arial" panose="020B0604020202020204" pitchFamily="34" charset="0"/>
        <a:buChar char="•"/>
        <a:defRPr sz="3473" kern="1200">
          <a:solidFill>
            <a:schemeClr val="tx1"/>
          </a:solidFill>
          <a:latin typeface="+mn-lt"/>
          <a:ea typeface="+mn-ea"/>
          <a:cs typeface="+mn-cs"/>
        </a:defRPr>
      </a:lvl6pPr>
      <a:lvl7pPr marL="5733197" indent="-441015" algn="l" defTabSz="1764060" rtl="0" eaLnBrk="1" latinLnBrk="0" hangingPunct="1">
        <a:lnSpc>
          <a:spcPct val="90000"/>
        </a:lnSpc>
        <a:spcBef>
          <a:spcPts val="965"/>
        </a:spcBef>
        <a:buFont typeface="Arial" panose="020B0604020202020204" pitchFamily="34" charset="0"/>
        <a:buChar char="•"/>
        <a:defRPr sz="3473" kern="1200">
          <a:solidFill>
            <a:schemeClr val="tx1"/>
          </a:solidFill>
          <a:latin typeface="+mn-lt"/>
          <a:ea typeface="+mn-ea"/>
          <a:cs typeface="+mn-cs"/>
        </a:defRPr>
      </a:lvl7pPr>
      <a:lvl8pPr marL="6615227" indent="-441015" algn="l" defTabSz="1764060" rtl="0" eaLnBrk="1" latinLnBrk="0" hangingPunct="1">
        <a:lnSpc>
          <a:spcPct val="90000"/>
        </a:lnSpc>
        <a:spcBef>
          <a:spcPts val="965"/>
        </a:spcBef>
        <a:buFont typeface="Arial" panose="020B0604020202020204" pitchFamily="34" charset="0"/>
        <a:buChar char="•"/>
        <a:defRPr sz="3473" kern="1200">
          <a:solidFill>
            <a:schemeClr val="tx1"/>
          </a:solidFill>
          <a:latin typeface="+mn-lt"/>
          <a:ea typeface="+mn-ea"/>
          <a:cs typeface="+mn-cs"/>
        </a:defRPr>
      </a:lvl8pPr>
      <a:lvl9pPr marL="7497257" indent="-441015" algn="l" defTabSz="1764060" rtl="0" eaLnBrk="1" latinLnBrk="0" hangingPunct="1">
        <a:lnSpc>
          <a:spcPct val="90000"/>
        </a:lnSpc>
        <a:spcBef>
          <a:spcPts val="965"/>
        </a:spcBef>
        <a:buFont typeface="Arial" panose="020B0604020202020204" pitchFamily="34" charset="0"/>
        <a:buChar char="•"/>
        <a:defRPr sz="347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764060" rtl="0" eaLnBrk="1" latinLnBrk="0" hangingPunct="1">
        <a:defRPr sz="3473" kern="1200">
          <a:solidFill>
            <a:schemeClr val="tx1"/>
          </a:solidFill>
          <a:latin typeface="+mn-lt"/>
          <a:ea typeface="+mn-ea"/>
          <a:cs typeface="+mn-cs"/>
        </a:defRPr>
      </a:lvl1pPr>
      <a:lvl2pPr marL="882030" algn="l" defTabSz="1764060" rtl="0" eaLnBrk="1" latinLnBrk="0" hangingPunct="1">
        <a:defRPr sz="3473" kern="1200">
          <a:solidFill>
            <a:schemeClr val="tx1"/>
          </a:solidFill>
          <a:latin typeface="+mn-lt"/>
          <a:ea typeface="+mn-ea"/>
          <a:cs typeface="+mn-cs"/>
        </a:defRPr>
      </a:lvl2pPr>
      <a:lvl3pPr marL="1764060" algn="l" defTabSz="1764060" rtl="0" eaLnBrk="1" latinLnBrk="0" hangingPunct="1">
        <a:defRPr sz="3473" kern="1200">
          <a:solidFill>
            <a:schemeClr val="tx1"/>
          </a:solidFill>
          <a:latin typeface="+mn-lt"/>
          <a:ea typeface="+mn-ea"/>
          <a:cs typeface="+mn-cs"/>
        </a:defRPr>
      </a:lvl3pPr>
      <a:lvl4pPr marL="2646091" algn="l" defTabSz="1764060" rtl="0" eaLnBrk="1" latinLnBrk="0" hangingPunct="1">
        <a:defRPr sz="3473" kern="1200">
          <a:solidFill>
            <a:schemeClr val="tx1"/>
          </a:solidFill>
          <a:latin typeface="+mn-lt"/>
          <a:ea typeface="+mn-ea"/>
          <a:cs typeface="+mn-cs"/>
        </a:defRPr>
      </a:lvl4pPr>
      <a:lvl5pPr marL="3528121" algn="l" defTabSz="1764060" rtl="0" eaLnBrk="1" latinLnBrk="0" hangingPunct="1">
        <a:defRPr sz="3473" kern="1200">
          <a:solidFill>
            <a:schemeClr val="tx1"/>
          </a:solidFill>
          <a:latin typeface="+mn-lt"/>
          <a:ea typeface="+mn-ea"/>
          <a:cs typeface="+mn-cs"/>
        </a:defRPr>
      </a:lvl5pPr>
      <a:lvl6pPr marL="4410151" algn="l" defTabSz="1764060" rtl="0" eaLnBrk="1" latinLnBrk="0" hangingPunct="1">
        <a:defRPr sz="3473" kern="1200">
          <a:solidFill>
            <a:schemeClr val="tx1"/>
          </a:solidFill>
          <a:latin typeface="+mn-lt"/>
          <a:ea typeface="+mn-ea"/>
          <a:cs typeface="+mn-cs"/>
        </a:defRPr>
      </a:lvl6pPr>
      <a:lvl7pPr marL="5292181" algn="l" defTabSz="1764060" rtl="0" eaLnBrk="1" latinLnBrk="0" hangingPunct="1">
        <a:defRPr sz="3473" kern="1200">
          <a:solidFill>
            <a:schemeClr val="tx1"/>
          </a:solidFill>
          <a:latin typeface="+mn-lt"/>
          <a:ea typeface="+mn-ea"/>
          <a:cs typeface="+mn-cs"/>
        </a:defRPr>
      </a:lvl7pPr>
      <a:lvl8pPr marL="6174212" algn="l" defTabSz="1764060" rtl="0" eaLnBrk="1" latinLnBrk="0" hangingPunct="1">
        <a:defRPr sz="3473" kern="1200">
          <a:solidFill>
            <a:schemeClr val="tx1"/>
          </a:solidFill>
          <a:latin typeface="+mn-lt"/>
          <a:ea typeface="+mn-ea"/>
          <a:cs typeface="+mn-cs"/>
        </a:defRPr>
      </a:lvl8pPr>
      <a:lvl9pPr marL="7056242" algn="l" defTabSz="1764060" rtl="0" eaLnBrk="1" latinLnBrk="0" hangingPunct="1">
        <a:defRPr sz="347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8" name="CuadroTexto 627" descr="Es el máximo órgano de dirección y gobierno de la Universidad.">
            <a:extLst>
              <a:ext uri="{FF2B5EF4-FFF2-40B4-BE49-F238E27FC236}">
                <a16:creationId xmlns:a16="http://schemas.microsoft.com/office/drawing/2014/main" id="{5461C1DB-2C9D-4F8B-BD83-B56C16D0F2BF}"/>
              </a:ext>
            </a:extLst>
          </p:cNvPr>
          <p:cNvSpPr txBox="1"/>
          <p:nvPr/>
        </p:nvSpPr>
        <p:spPr>
          <a:xfrm>
            <a:off x="323360" y="467764"/>
            <a:ext cx="5604083" cy="945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400" b="1" dirty="0">
                <a:latin typeface="Arial" panose="020B0604020202020204" pitchFamily="34" charset="0"/>
                <a:cs typeface="Arial" panose="020B0604020202020204" pitchFamily="34" charset="0"/>
              </a:rPr>
              <a:t>UNIVERSIDAD DISTRITAL FRANCISCO JOSÉ DE CALDAS</a:t>
            </a:r>
          </a:p>
          <a:p>
            <a:pPr algn="ctr"/>
            <a:r>
              <a:rPr lang="es-CO" sz="1400" b="1" dirty="0">
                <a:latin typeface="Arial" panose="020B0604020202020204" pitchFamily="34" charset="0"/>
                <a:cs typeface="Arial" panose="020B0604020202020204" pitchFamily="34" charset="0"/>
              </a:rPr>
              <a:t>Oficina Asesora de Planeación y Control </a:t>
            </a:r>
          </a:p>
          <a:p>
            <a:pPr algn="ctr"/>
            <a:r>
              <a:rPr lang="es-CO" sz="1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ORGANIGRAMA ADMINISTRATIVO</a:t>
            </a:r>
          </a:p>
          <a:p>
            <a:pPr algn="ctr"/>
            <a:r>
              <a:rPr lang="es-CO" sz="1200" b="1" dirty="0">
                <a:latin typeface="Arial" panose="020B0604020202020204" pitchFamily="34" charset="0"/>
                <a:cs typeface="Arial" panose="020B0604020202020204" pitchFamily="34" charset="0"/>
              </a:rPr>
              <a:t>Artículo 20 del Estatuto General</a:t>
            </a:r>
          </a:p>
        </p:txBody>
      </p:sp>
      <p:cxnSp>
        <p:nvCxnSpPr>
          <p:cNvPr id="666" name="Conector recto 665" descr="Es el máximo órgano de dirección y gobierno de la Universidad.">
            <a:extLst>
              <a:ext uri="{FF2B5EF4-FFF2-40B4-BE49-F238E27FC236}">
                <a16:creationId xmlns:a16="http://schemas.microsoft.com/office/drawing/2014/main" id="{7AAC9D95-0717-4AE7-994F-7C0DBD771B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flipH="1">
            <a:off x="8129095" y="4269607"/>
            <a:ext cx="19050" cy="331200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44" name="Conector recto 143">
            <a:extLst>
              <a:ext uri="{FF2B5EF4-FFF2-40B4-BE49-F238E27FC236}">
                <a16:creationId xmlns:a16="http://schemas.microsoft.com/office/drawing/2014/main" id="{F9D2BB44-FA40-46B7-9296-1287B47763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flipH="1">
            <a:off x="11354457" y="5614124"/>
            <a:ext cx="972000" cy="602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45" name="Conector recto 144">
            <a:extLst>
              <a:ext uri="{FF2B5EF4-FFF2-40B4-BE49-F238E27FC236}">
                <a16:creationId xmlns:a16="http://schemas.microsoft.com/office/drawing/2014/main" id="{9C894143-D867-49F7-AD34-578FD659C7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flipH="1">
            <a:off x="8136597" y="5587846"/>
            <a:ext cx="1008000" cy="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46" name="Conector recto 145">
            <a:extLst>
              <a:ext uri="{FF2B5EF4-FFF2-40B4-BE49-F238E27FC236}">
                <a16:creationId xmlns:a16="http://schemas.microsoft.com/office/drawing/2014/main" id="{5BDF3DD3-7F96-426A-B046-5432A6AE1B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flipH="1" flipV="1">
            <a:off x="11887703" y="6659114"/>
            <a:ext cx="399564" cy="2022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47" name="Conector recto 146">
            <a:extLst>
              <a:ext uri="{FF2B5EF4-FFF2-40B4-BE49-F238E27FC236}">
                <a16:creationId xmlns:a16="http://schemas.microsoft.com/office/drawing/2014/main" id="{537B56B2-EFFA-4CE4-8AD8-DBCD698D5B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flipH="1">
            <a:off x="8117150" y="6688536"/>
            <a:ext cx="1380159" cy="2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48" name="CuadroTexto 147">
            <a:extLst>
              <a:ext uri="{FF2B5EF4-FFF2-40B4-BE49-F238E27FC236}">
                <a16:creationId xmlns:a16="http://schemas.microsoft.com/office/drawing/2014/main" id="{F7FE6022-F065-4883-BDA3-17F98CB8F634}"/>
              </a:ext>
            </a:extLst>
          </p:cNvPr>
          <p:cNvSpPr txBox="1"/>
          <p:nvPr/>
        </p:nvSpPr>
        <p:spPr>
          <a:xfrm>
            <a:off x="7543496" y="570940"/>
            <a:ext cx="138722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200" b="1" dirty="0">
                <a:latin typeface="Arial" panose="020B0604020202020204" pitchFamily="34" charset="0"/>
                <a:cs typeface="Arial" panose="020B0604020202020204" pitchFamily="34" charset="0"/>
              </a:rPr>
              <a:t>Consejo Superior Universitario</a:t>
            </a:r>
          </a:p>
        </p:txBody>
      </p:sp>
      <p:pic>
        <p:nvPicPr>
          <p:cNvPr id="149" name="Imagen 148" descr="Es el máximo órgano de dirección y gobierno de la Universidad.">
            <a:extLst>
              <a:ext uri="{FF2B5EF4-FFF2-40B4-BE49-F238E27FC236}">
                <a16:creationId xmlns:a16="http://schemas.microsoft.com/office/drawing/2014/main" id="{DA915289-CC2B-42EF-801E-3930C4FDAAE4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95229" y="362812"/>
            <a:ext cx="2374397" cy="1039370"/>
          </a:xfrm>
          <a:prstGeom prst="rect">
            <a:avLst/>
          </a:prstGeom>
        </p:spPr>
      </p:pic>
      <p:sp>
        <p:nvSpPr>
          <p:cNvPr id="150" name="CuadroTexto 149">
            <a:extLst>
              <a:ext uri="{FF2B5EF4-FFF2-40B4-BE49-F238E27FC236}">
                <a16:creationId xmlns:a16="http://schemas.microsoft.com/office/drawing/2014/main" id="{1DEDD586-884E-4706-970D-B05CBCA0AC7A}"/>
              </a:ext>
            </a:extLst>
          </p:cNvPr>
          <p:cNvSpPr txBox="1"/>
          <p:nvPr/>
        </p:nvSpPr>
        <p:spPr>
          <a:xfrm>
            <a:off x="7524446" y="2148916"/>
            <a:ext cx="138722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200" b="1" dirty="0">
                <a:latin typeface="Arial" panose="020B0604020202020204" pitchFamily="34" charset="0"/>
                <a:cs typeface="Arial" panose="020B0604020202020204" pitchFamily="34" charset="0"/>
              </a:rPr>
              <a:t>Consejo Académico</a:t>
            </a:r>
          </a:p>
        </p:txBody>
      </p:sp>
      <p:pic>
        <p:nvPicPr>
          <p:cNvPr id="151" name="Imagen 150" descr="El Consejo Académico es la máxima autoridad académica de la Universidad.">
            <a:extLst>
              <a:ext uri="{FF2B5EF4-FFF2-40B4-BE49-F238E27FC236}">
                <a16:creationId xmlns:a16="http://schemas.microsoft.com/office/drawing/2014/main" id="{4158B52F-641C-4FBF-9902-55E27CD175B6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76180" y="1848711"/>
            <a:ext cx="2374397" cy="1039370"/>
          </a:xfrm>
          <a:prstGeom prst="rect">
            <a:avLst/>
          </a:prstGeom>
        </p:spPr>
      </p:pic>
      <p:sp>
        <p:nvSpPr>
          <p:cNvPr id="152" name="CuadroTexto 151">
            <a:extLst>
              <a:ext uri="{FF2B5EF4-FFF2-40B4-BE49-F238E27FC236}">
                <a16:creationId xmlns:a16="http://schemas.microsoft.com/office/drawing/2014/main" id="{411F2EFE-B50D-4274-BB39-5383F31B5FF9}"/>
              </a:ext>
            </a:extLst>
          </p:cNvPr>
          <p:cNvSpPr txBox="1"/>
          <p:nvPr/>
        </p:nvSpPr>
        <p:spPr>
          <a:xfrm>
            <a:off x="10220022" y="2047315"/>
            <a:ext cx="138722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Consejo Participación</a:t>
            </a:r>
            <a:br>
              <a:rPr lang="en-US" sz="1200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en-US" sz="1200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Universitaria</a:t>
            </a:r>
            <a:endParaRPr lang="es-CO" sz="1200" b="1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pic>
        <p:nvPicPr>
          <p:cNvPr id="153" name="Imagen 152" descr="Es la instancia asesora del Consejo Superior Universitario, encargada de promover la participación de la comunidad en todas las actividades de la vida universitaria.">
            <a:extLst>
              <a:ext uri="{FF2B5EF4-FFF2-40B4-BE49-F238E27FC236}">
                <a16:creationId xmlns:a16="http://schemas.microsoft.com/office/drawing/2014/main" id="{4DC63BD0-1646-40A6-B94B-633BD515A1BF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62229" y="1829660"/>
            <a:ext cx="2374397" cy="1039370"/>
          </a:xfrm>
          <a:prstGeom prst="rect">
            <a:avLst/>
          </a:prstGeom>
        </p:spPr>
      </p:pic>
      <p:sp>
        <p:nvSpPr>
          <p:cNvPr id="154" name="CuadroTexto 153">
            <a:extLst>
              <a:ext uri="{FF2B5EF4-FFF2-40B4-BE49-F238E27FC236}">
                <a16:creationId xmlns:a16="http://schemas.microsoft.com/office/drawing/2014/main" id="{BD6D932B-AC03-41F3-AE41-B478732ABB7D}"/>
              </a:ext>
            </a:extLst>
          </p:cNvPr>
          <p:cNvSpPr txBox="1"/>
          <p:nvPr/>
        </p:nvSpPr>
        <p:spPr>
          <a:xfrm>
            <a:off x="13057838" y="2047315"/>
            <a:ext cx="138722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200" b="1" dirty="0">
                <a:latin typeface="Arial" panose="020B0604020202020204" pitchFamily="34" charset="0"/>
                <a:cs typeface="Arial" panose="020B0604020202020204" pitchFamily="34" charset="0"/>
              </a:rPr>
              <a:t>Consejo Gestión Institucional</a:t>
            </a:r>
          </a:p>
        </p:txBody>
      </p:sp>
      <p:pic>
        <p:nvPicPr>
          <p:cNvPr id="155" name="Imagen 154" descr="Es una instancia de dirección, coordinación, control y evaluación de los diferentes procesos de gestión, óptima utilización y sostenibilidad de los recursos necesarios para el adecuado desarrollo académico de la institución.">
            <a:extLst>
              <a:ext uri="{FF2B5EF4-FFF2-40B4-BE49-F238E27FC236}">
                <a16:creationId xmlns:a16="http://schemas.microsoft.com/office/drawing/2014/main" id="{B8E43FD5-D928-4E44-8CAE-86F88CD01800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81629" y="1829660"/>
            <a:ext cx="2374397" cy="1039370"/>
          </a:xfrm>
          <a:prstGeom prst="rect">
            <a:avLst/>
          </a:prstGeom>
        </p:spPr>
      </p:pic>
      <p:sp>
        <p:nvSpPr>
          <p:cNvPr id="156" name="CuadroTexto 155">
            <a:extLst>
              <a:ext uri="{FF2B5EF4-FFF2-40B4-BE49-F238E27FC236}">
                <a16:creationId xmlns:a16="http://schemas.microsoft.com/office/drawing/2014/main" id="{0C2D0CA7-F96D-4CEF-B674-8C61520EEDAD}"/>
              </a:ext>
            </a:extLst>
          </p:cNvPr>
          <p:cNvSpPr txBox="1"/>
          <p:nvPr/>
        </p:nvSpPr>
        <p:spPr>
          <a:xfrm>
            <a:off x="7499682" y="3716085"/>
            <a:ext cx="138722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200" b="1" dirty="0">
                <a:latin typeface="Arial" panose="020B0604020202020204" pitchFamily="34" charset="0"/>
                <a:cs typeface="Arial" panose="020B0604020202020204" pitchFamily="34" charset="0"/>
              </a:rPr>
              <a:t>Rectoría</a:t>
            </a:r>
          </a:p>
        </p:txBody>
      </p:sp>
      <p:pic>
        <p:nvPicPr>
          <p:cNvPr id="157" name="Imagen 156" descr="El Rector es el representante legal y la primera autoridad académica, administrativa y ejecutiva de la Universidad Distrital Francisco José de Caldas.  Comprende las funciones a las cuales corresponde la dirección general de la Universidad, la formulación de políticas y la adopción de planes, programas y proyectos para su ejecución.">
            <a:extLst>
              <a:ext uri="{FF2B5EF4-FFF2-40B4-BE49-F238E27FC236}">
                <a16:creationId xmlns:a16="http://schemas.microsoft.com/office/drawing/2014/main" id="{D15DD5DD-4259-4F58-9438-68AE26065BEE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73170" y="3328894"/>
            <a:ext cx="2374397" cy="1039370"/>
          </a:xfrm>
          <a:prstGeom prst="rect">
            <a:avLst/>
          </a:prstGeom>
        </p:spPr>
      </p:pic>
      <p:sp>
        <p:nvSpPr>
          <p:cNvPr id="158" name="CuadroTexto 157">
            <a:extLst>
              <a:ext uri="{FF2B5EF4-FFF2-40B4-BE49-F238E27FC236}">
                <a16:creationId xmlns:a16="http://schemas.microsoft.com/office/drawing/2014/main" id="{3E04C149-7904-4736-950D-4A9D16750DC9}"/>
              </a:ext>
            </a:extLst>
          </p:cNvPr>
          <p:cNvSpPr txBox="1"/>
          <p:nvPr/>
        </p:nvSpPr>
        <p:spPr>
          <a:xfrm>
            <a:off x="4077404" y="3253015"/>
            <a:ext cx="138722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200" b="1" dirty="0">
                <a:latin typeface="Arial" panose="020B0604020202020204" pitchFamily="34" charset="0"/>
                <a:cs typeface="Arial" panose="020B0604020202020204" pitchFamily="34" charset="0"/>
              </a:rPr>
              <a:t>Oficina Asesora de Planeación y Control</a:t>
            </a:r>
          </a:p>
        </p:txBody>
      </p:sp>
      <p:pic>
        <p:nvPicPr>
          <p:cNvPr id="159" name="Imagen 158" descr="Es una instancia que se encarga de coordinar y orientar el diseño y la implementación de Políticas, Planes, Programas y Proyectos, brindando métodos, procedimientos y herramientas técnicas que apoyen a la toma de decisiones y permitan responder adecuadamente a los cambios del entorno y el desarrollo de la Universidad.">
            <a:extLst>
              <a:ext uri="{FF2B5EF4-FFF2-40B4-BE49-F238E27FC236}">
                <a16:creationId xmlns:a16="http://schemas.microsoft.com/office/drawing/2014/main" id="{C34516DD-1D2B-4221-9C44-9091A3AD6813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71811" y="3042510"/>
            <a:ext cx="2374397" cy="1039370"/>
          </a:xfrm>
          <a:prstGeom prst="rect">
            <a:avLst/>
          </a:prstGeom>
        </p:spPr>
      </p:pic>
      <p:sp>
        <p:nvSpPr>
          <p:cNvPr id="160" name="CuadroTexto 159">
            <a:extLst>
              <a:ext uri="{FF2B5EF4-FFF2-40B4-BE49-F238E27FC236}">
                <a16:creationId xmlns:a16="http://schemas.microsoft.com/office/drawing/2014/main" id="{75FC7270-B6CF-47CE-B72D-E53DB4372060}"/>
              </a:ext>
            </a:extLst>
          </p:cNvPr>
          <p:cNvSpPr txBox="1"/>
          <p:nvPr/>
        </p:nvSpPr>
        <p:spPr>
          <a:xfrm>
            <a:off x="4064962" y="4237499"/>
            <a:ext cx="138722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200" b="1" dirty="0">
                <a:latin typeface="Arial" panose="020B0604020202020204" pitchFamily="34" charset="0"/>
                <a:cs typeface="Arial" panose="020B0604020202020204" pitchFamily="34" charset="0"/>
              </a:rPr>
              <a:t>Oficina Asesora de Control Interno</a:t>
            </a:r>
          </a:p>
        </p:txBody>
      </p:sp>
      <p:pic>
        <p:nvPicPr>
          <p:cNvPr id="161" name="Imagen 160" descr="Es la encargada de procurar que los procesos académicos – administrativos respondan a las funciones sustantivas de la docencia, la investigación y la extensión, se desarrollen de acuerdo con la normatividad vigente y los principios de la Administración Pública.">
            <a:extLst>
              <a:ext uri="{FF2B5EF4-FFF2-40B4-BE49-F238E27FC236}">
                <a16:creationId xmlns:a16="http://schemas.microsoft.com/office/drawing/2014/main" id="{D8B74E29-5503-4049-9A24-8BCC4EDCBC68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80917" y="4010005"/>
            <a:ext cx="2371349" cy="1039370"/>
          </a:xfrm>
          <a:prstGeom prst="rect">
            <a:avLst/>
          </a:prstGeom>
        </p:spPr>
      </p:pic>
      <p:sp>
        <p:nvSpPr>
          <p:cNvPr id="162" name="CuadroTexto 161">
            <a:extLst>
              <a:ext uri="{FF2B5EF4-FFF2-40B4-BE49-F238E27FC236}">
                <a16:creationId xmlns:a16="http://schemas.microsoft.com/office/drawing/2014/main" id="{4A364F8A-60F6-4DEA-9F03-8263B4A150BE}"/>
              </a:ext>
            </a:extLst>
          </p:cNvPr>
          <p:cNvSpPr txBox="1"/>
          <p:nvPr/>
        </p:nvSpPr>
        <p:spPr>
          <a:xfrm>
            <a:off x="4026111" y="5190000"/>
            <a:ext cx="144830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200" b="1" dirty="0">
                <a:latin typeface="Arial" panose="020B0604020202020204" pitchFamily="34" charset="0"/>
                <a:cs typeface="Arial" panose="020B0604020202020204" pitchFamily="34" charset="0"/>
              </a:rPr>
              <a:t>Oficina Asesora de Asuntos Disciplinarios</a:t>
            </a:r>
          </a:p>
        </p:txBody>
      </p:sp>
      <p:pic>
        <p:nvPicPr>
          <p:cNvPr id="163" name="Imagen 162" descr="Es la encargada de garantizar el cumplimiento de los fines y funciones del Estado, en relación con las conductas de los Servidores Públicos de la Universidad Distrital Francisco José de Caldas, que los afecten o los pongan en peligro.">
            <a:extLst>
              <a:ext uri="{FF2B5EF4-FFF2-40B4-BE49-F238E27FC236}">
                <a16:creationId xmlns:a16="http://schemas.microsoft.com/office/drawing/2014/main" id="{56D5EF14-AE1F-4932-AFD7-C8D38BB2B9E1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74893" y="4973177"/>
            <a:ext cx="2371349" cy="1039370"/>
          </a:xfrm>
          <a:prstGeom prst="rect">
            <a:avLst/>
          </a:prstGeom>
        </p:spPr>
      </p:pic>
      <p:sp>
        <p:nvSpPr>
          <p:cNvPr id="164" name="CuadroTexto 163">
            <a:extLst>
              <a:ext uri="{FF2B5EF4-FFF2-40B4-BE49-F238E27FC236}">
                <a16:creationId xmlns:a16="http://schemas.microsoft.com/office/drawing/2014/main" id="{B12B25AC-7E05-425A-901C-ED949FD4BDCD}"/>
              </a:ext>
            </a:extLst>
          </p:cNvPr>
          <p:cNvSpPr txBox="1"/>
          <p:nvPr/>
        </p:nvSpPr>
        <p:spPr>
          <a:xfrm>
            <a:off x="4086553" y="6252990"/>
            <a:ext cx="138722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200" b="1" dirty="0">
                <a:latin typeface="Arial" panose="020B0604020202020204" pitchFamily="34" charset="0"/>
                <a:cs typeface="Arial" panose="020B0604020202020204" pitchFamily="34" charset="0"/>
              </a:rPr>
              <a:t>Oficina Asesora de Sistemas</a:t>
            </a:r>
          </a:p>
        </p:txBody>
      </p:sp>
      <p:pic>
        <p:nvPicPr>
          <p:cNvPr id="165" name="Imagen 164" descr="Gestiona recursos institucionales con miras a construir un Sistema Integrado de Información que apoye a la comunidad en la consecución de los objetivos misionales.">
            <a:extLst>
              <a:ext uri="{FF2B5EF4-FFF2-40B4-BE49-F238E27FC236}">
                <a16:creationId xmlns:a16="http://schemas.microsoft.com/office/drawing/2014/main" id="{A81C97C0-DD5D-43D3-B79F-800A38D135AB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91498" y="5929995"/>
            <a:ext cx="2371349" cy="1039370"/>
          </a:xfrm>
          <a:prstGeom prst="rect">
            <a:avLst/>
          </a:prstGeom>
        </p:spPr>
      </p:pic>
      <p:sp>
        <p:nvSpPr>
          <p:cNvPr id="166" name="CuadroTexto 165">
            <a:extLst>
              <a:ext uri="{FF2B5EF4-FFF2-40B4-BE49-F238E27FC236}">
                <a16:creationId xmlns:a16="http://schemas.microsoft.com/office/drawing/2014/main" id="{4D6656BD-1E38-4ED6-8020-D3351B5897B0}"/>
              </a:ext>
            </a:extLst>
          </p:cNvPr>
          <p:cNvSpPr txBox="1"/>
          <p:nvPr/>
        </p:nvSpPr>
        <p:spPr>
          <a:xfrm>
            <a:off x="9890033" y="5385850"/>
            <a:ext cx="138722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200" b="1" dirty="0">
                <a:latin typeface="Arial" panose="020B0604020202020204" pitchFamily="34" charset="0"/>
                <a:cs typeface="Arial" panose="020B0604020202020204" pitchFamily="34" charset="0"/>
              </a:rPr>
              <a:t>Secretaría General</a:t>
            </a:r>
          </a:p>
        </p:txBody>
      </p:sp>
      <p:pic>
        <p:nvPicPr>
          <p:cNvPr id="167" name="Imagen 166" descr="Le corresponde la conservación y custodia de la memoria institucional, la certificación y difusión de información y asesorar en las actuaciones jurídicas de la Universidad Distrital Francisco José de Caldas.">
            <a:extLst>
              <a:ext uri="{FF2B5EF4-FFF2-40B4-BE49-F238E27FC236}">
                <a16:creationId xmlns:a16="http://schemas.microsoft.com/office/drawing/2014/main" id="{0390573C-7670-4F6F-9D7A-705CF90CFCD5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25892" y="5077684"/>
            <a:ext cx="2374397" cy="1039370"/>
          </a:xfrm>
          <a:prstGeom prst="rect">
            <a:avLst/>
          </a:prstGeom>
        </p:spPr>
      </p:pic>
      <p:sp>
        <p:nvSpPr>
          <p:cNvPr id="168" name="CuadroTexto 167">
            <a:extLst>
              <a:ext uri="{FF2B5EF4-FFF2-40B4-BE49-F238E27FC236}">
                <a16:creationId xmlns:a16="http://schemas.microsoft.com/office/drawing/2014/main" id="{5848F5BA-F4FB-4DC0-A34C-6F4189FE0F79}"/>
              </a:ext>
            </a:extLst>
          </p:cNvPr>
          <p:cNvSpPr txBox="1"/>
          <p:nvPr/>
        </p:nvSpPr>
        <p:spPr>
          <a:xfrm>
            <a:off x="13160201" y="4341276"/>
            <a:ext cx="14987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200" b="1" dirty="0">
                <a:latin typeface="Arial" panose="020B0604020202020204" pitchFamily="34" charset="0"/>
                <a:cs typeface="Arial" panose="020B0604020202020204" pitchFamily="34" charset="0"/>
              </a:rPr>
              <a:t>Oficina Asesora de Jurídica</a:t>
            </a:r>
          </a:p>
        </p:txBody>
      </p:sp>
      <p:pic>
        <p:nvPicPr>
          <p:cNvPr id="169" name="Imagen 168" descr="Es la encargada de ejecutar las políticas, planes, programas y proyectos de carácter jurídico, así como de asesorar y acompañar a las diferentes dependencias administrativas y académicas en el desarrollo de temas jurídicos, normativos, contractuales y de defensa de los intereses de la Universidad.">
            <a:extLst>
              <a:ext uri="{FF2B5EF4-FFF2-40B4-BE49-F238E27FC236}">
                <a16:creationId xmlns:a16="http://schemas.microsoft.com/office/drawing/2014/main" id="{77B65530-B6BC-4ABA-96AD-10FF75D2793A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86521" y="4039460"/>
            <a:ext cx="2579276" cy="1039370"/>
          </a:xfrm>
          <a:prstGeom prst="rect">
            <a:avLst/>
          </a:prstGeom>
        </p:spPr>
      </p:pic>
      <p:sp>
        <p:nvSpPr>
          <p:cNvPr id="170" name="CuadroTexto 169">
            <a:extLst>
              <a:ext uri="{FF2B5EF4-FFF2-40B4-BE49-F238E27FC236}">
                <a16:creationId xmlns:a16="http://schemas.microsoft.com/office/drawing/2014/main" id="{9629AB7E-8AD9-466D-BC80-8147B0A05C7B}"/>
              </a:ext>
            </a:extLst>
          </p:cNvPr>
          <p:cNvSpPr txBox="1"/>
          <p:nvPr/>
        </p:nvSpPr>
        <p:spPr>
          <a:xfrm>
            <a:off x="13061136" y="5214053"/>
            <a:ext cx="177174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200" b="1" dirty="0">
                <a:latin typeface="Arial" panose="020B0604020202020204" pitchFamily="34" charset="0"/>
                <a:cs typeface="Arial" panose="020B0604020202020204" pitchFamily="34" charset="0"/>
              </a:rPr>
              <a:t>Oficina Quejas, Reclamos y de Atención al Ciudadano</a:t>
            </a:r>
          </a:p>
        </p:txBody>
      </p:sp>
      <p:pic>
        <p:nvPicPr>
          <p:cNvPr id="171" name="Imagen 170" descr="Es la dependencia encargada de recibir, radicar y tramitar las acciones ciudadanas, (petición, queja, reclamo, derecho de petición, denuncia, sugerencia, solicitud de información o consulta) que la ciudadanía formule en el ejercicio de control social, relacionadas con el cumplimiento de la Misión de la entidad, los servicios y el funcionamiento de la Universidad.">
            <a:extLst>
              <a:ext uri="{FF2B5EF4-FFF2-40B4-BE49-F238E27FC236}">
                <a16:creationId xmlns:a16="http://schemas.microsoft.com/office/drawing/2014/main" id="{AA87356B-331D-45C6-940B-99C415AC229B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224401" y="5086868"/>
            <a:ext cx="2579276" cy="1039370"/>
          </a:xfrm>
          <a:prstGeom prst="rect">
            <a:avLst/>
          </a:prstGeom>
        </p:spPr>
      </p:pic>
      <p:sp>
        <p:nvSpPr>
          <p:cNvPr id="172" name="CuadroTexto 171">
            <a:extLst>
              <a:ext uri="{FF2B5EF4-FFF2-40B4-BE49-F238E27FC236}">
                <a16:creationId xmlns:a16="http://schemas.microsoft.com/office/drawing/2014/main" id="{0860F20A-E5F3-4C44-AF0B-2278F75E4F74}"/>
              </a:ext>
            </a:extLst>
          </p:cNvPr>
          <p:cNvSpPr txBox="1"/>
          <p:nvPr/>
        </p:nvSpPr>
        <p:spPr>
          <a:xfrm>
            <a:off x="13042088" y="6365371"/>
            <a:ext cx="177174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200" b="1" dirty="0">
                <a:latin typeface="Arial" panose="020B0604020202020204" pitchFamily="34" charset="0"/>
                <a:cs typeface="Arial" panose="020B0604020202020204" pitchFamily="34" charset="0"/>
              </a:rPr>
              <a:t>Sección Actas, Archivo y Microfilmación</a:t>
            </a:r>
          </a:p>
        </p:txBody>
      </p:sp>
      <p:pic>
        <p:nvPicPr>
          <p:cNvPr id="173" name="Imagen 172" descr="Dependencia encargada de salvaguardar, conservar y recuperar la memoria institucional como parte del patrimonio documental de la ciudad-región, facilitando el acceso a la información de forma eficiente, eficaz y efectiva, a través de direcciones archivísticas, administrativas y procedimentales, convirtiendo la información en capital activo de la Universidad.">
            <a:extLst>
              <a:ext uri="{FF2B5EF4-FFF2-40B4-BE49-F238E27FC236}">
                <a16:creationId xmlns:a16="http://schemas.microsoft.com/office/drawing/2014/main" id="{9A8B92EC-33F3-4E9A-A4BD-9DC6252401BA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207257" y="6141451"/>
            <a:ext cx="2579276" cy="1039370"/>
          </a:xfrm>
          <a:prstGeom prst="rect">
            <a:avLst/>
          </a:prstGeom>
        </p:spPr>
      </p:pic>
      <p:sp>
        <p:nvSpPr>
          <p:cNvPr id="174" name="CuadroTexto 173">
            <a:extLst>
              <a:ext uri="{FF2B5EF4-FFF2-40B4-BE49-F238E27FC236}">
                <a16:creationId xmlns:a16="http://schemas.microsoft.com/office/drawing/2014/main" id="{1A0B4055-FBC1-482F-89AF-CF59EBF113EA}"/>
              </a:ext>
            </a:extLst>
          </p:cNvPr>
          <p:cNvSpPr txBox="1"/>
          <p:nvPr/>
        </p:nvSpPr>
        <p:spPr>
          <a:xfrm>
            <a:off x="9925538" y="6496928"/>
            <a:ext cx="1804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200" b="1" dirty="0">
                <a:latin typeface="Arial" panose="020B0604020202020204" pitchFamily="34" charset="0"/>
                <a:cs typeface="Arial" panose="020B0604020202020204" pitchFamily="34" charset="0"/>
              </a:rPr>
              <a:t>Centro Relaciones Interinstitucionales</a:t>
            </a:r>
          </a:p>
        </p:txBody>
      </p:sp>
      <p:pic>
        <p:nvPicPr>
          <p:cNvPr id="175" name="Imagen 174" descr="Se encarga de direccionar y gestionar la interinstitucionalización e internacionalización de la Universidad Francisco José de Caldas a través de acciones de direccionamiento estratégico para la inmersión y participación de la institución en la sociedad del conocimiento en el ámbito local, nacional e internacional.">
            <a:extLst>
              <a:ext uri="{FF2B5EF4-FFF2-40B4-BE49-F238E27FC236}">
                <a16:creationId xmlns:a16="http://schemas.microsoft.com/office/drawing/2014/main" id="{48CEFF4C-E0DE-47B8-81B8-274B3FF2F3C3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29624" y="6148954"/>
            <a:ext cx="2600771" cy="1113449"/>
          </a:xfrm>
          <a:prstGeom prst="rect">
            <a:avLst/>
          </a:prstGeom>
        </p:spPr>
      </p:pic>
      <p:sp>
        <p:nvSpPr>
          <p:cNvPr id="712" name="CuadroTexto 711">
            <a:extLst>
              <a:ext uri="{FF2B5EF4-FFF2-40B4-BE49-F238E27FC236}">
                <a16:creationId xmlns:a16="http://schemas.microsoft.com/office/drawing/2014/main" id="{A7C86578-1BED-41E2-9C1A-FAECFFB555AA}"/>
              </a:ext>
            </a:extLst>
          </p:cNvPr>
          <p:cNvSpPr txBox="1"/>
          <p:nvPr/>
        </p:nvSpPr>
        <p:spPr>
          <a:xfrm>
            <a:off x="7649035" y="7689266"/>
            <a:ext cx="1469059" cy="6620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200" b="1" dirty="0">
                <a:latin typeface="Arial" panose="020B0604020202020204" pitchFamily="34" charset="0"/>
                <a:cs typeface="Arial" panose="020B0604020202020204" pitchFamily="34" charset="0"/>
              </a:rPr>
              <a:t>Vicerrectoría Administrativa y Financiera</a:t>
            </a:r>
          </a:p>
        </p:txBody>
      </p:sp>
      <p:pic>
        <p:nvPicPr>
          <p:cNvPr id="713" name="Imagen 712" descr="Es la encargada de liderar y gerenciar los procesos de gestión administrativa y financiera, mediante la optimización de los recursos de talento humano, físicos y financieros, integrando, facilitando y promoviendo una cultura austera y transparente, prestando un servicio amable, confiable y oportuno, como apoyo al adecuado desarrollo de los procesos académicos de la Universidad Distrital Francisco José de Caldas.">
            <a:extLst>
              <a:ext uri="{FF2B5EF4-FFF2-40B4-BE49-F238E27FC236}">
                <a16:creationId xmlns:a16="http://schemas.microsoft.com/office/drawing/2014/main" id="{7B1606A4-F39D-4CC1-8082-13EB62BE1C8A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9506" y="7449962"/>
            <a:ext cx="2478473" cy="1057481"/>
          </a:xfrm>
          <a:prstGeom prst="rect">
            <a:avLst/>
          </a:prstGeom>
        </p:spPr>
      </p:pic>
      <p:sp>
        <p:nvSpPr>
          <p:cNvPr id="683" name="CuadroTexto 682">
            <a:extLst>
              <a:ext uri="{FF2B5EF4-FFF2-40B4-BE49-F238E27FC236}">
                <a16:creationId xmlns:a16="http://schemas.microsoft.com/office/drawing/2014/main" id="{727095C9-D565-48E3-9CBA-BFB7A1430936}"/>
              </a:ext>
            </a:extLst>
          </p:cNvPr>
          <p:cNvSpPr txBox="1"/>
          <p:nvPr/>
        </p:nvSpPr>
        <p:spPr>
          <a:xfrm>
            <a:off x="1778980" y="9601312"/>
            <a:ext cx="1387223" cy="6620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200" b="1" dirty="0">
                <a:latin typeface="Arial" panose="020B0604020202020204" pitchFamily="34" charset="0"/>
                <a:cs typeface="Arial" panose="020B0604020202020204" pitchFamily="34" charset="0"/>
              </a:rPr>
              <a:t>División Recursos Humanos</a:t>
            </a:r>
          </a:p>
        </p:txBody>
      </p:sp>
      <p:pic>
        <p:nvPicPr>
          <p:cNvPr id="678" name="Imagen 677" descr="Se encarga de contribuir a la adecuada administración y desarrollo del Talento Humano de la institución, de manera que se garantice una adecuada optimización y efectividad de los procesos a través de la correcta utilización de los medios técnicos, tecnológicos, informativos y logísticos que posee la Universidad Distrital.">
            <a:extLst>
              <a:ext uri="{FF2B5EF4-FFF2-40B4-BE49-F238E27FC236}">
                <a16:creationId xmlns:a16="http://schemas.microsoft.com/office/drawing/2014/main" id="{BA0860C4-C2A7-448C-99E2-3B37C37B76ED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2683" y="9384429"/>
            <a:ext cx="2374397" cy="1039370"/>
          </a:xfrm>
          <a:prstGeom prst="rect">
            <a:avLst/>
          </a:prstGeom>
        </p:spPr>
      </p:pic>
      <p:sp>
        <p:nvSpPr>
          <p:cNvPr id="689" name="CuadroTexto 688">
            <a:extLst>
              <a:ext uri="{FF2B5EF4-FFF2-40B4-BE49-F238E27FC236}">
                <a16:creationId xmlns:a16="http://schemas.microsoft.com/office/drawing/2014/main" id="{B5277F5F-A931-44B7-8596-4A5AF6823D97}"/>
              </a:ext>
            </a:extLst>
          </p:cNvPr>
          <p:cNvSpPr txBox="1"/>
          <p:nvPr/>
        </p:nvSpPr>
        <p:spPr>
          <a:xfrm>
            <a:off x="1724600" y="11544078"/>
            <a:ext cx="1387223" cy="472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200" b="1" dirty="0">
                <a:latin typeface="Arial" panose="020B0604020202020204" pitchFamily="34" charset="0"/>
                <a:cs typeface="Arial" panose="020B0604020202020204" pitchFamily="34" charset="0"/>
              </a:rPr>
              <a:t>Sección Novedades</a:t>
            </a:r>
          </a:p>
        </p:txBody>
      </p:sp>
      <p:pic>
        <p:nvPicPr>
          <p:cNvPr id="688" name="Imagen 687" descr="Es la encargada de la fijación de métodos y procedimientos del trabajo de la División, así como las actividades de registro, y control de persona referente a novedades, nomina, liquidación de prestaciones, hojas de vida, vacaciones, pensiones, licencias, etc.">
            <a:extLst>
              <a:ext uri="{FF2B5EF4-FFF2-40B4-BE49-F238E27FC236}">
                <a16:creationId xmlns:a16="http://schemas.microsoft.com/office/drawing/2014/main" id="{6EC3E8B8-EC9A-4101-BAE4-5D550AD279A0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5427" y="11231945"/>
            <a:ext cx="2374397" cy="1039370"/>
          </a:xfrm>
          <a:prstGeom prst="rect">
            <a:avLst/>
          </a:prstGeom>
        </p:spPr>
      </p:pic>
      <p:cxnSp>
        <p:nvCxnSpPr>
          <p:cNvPr id="690" name="Conector recto 689">
            <a:extLst>
              <a:ext uri="{FF2B5EF4-FFF2-40B4-BE49-F238E27FC236}">
                <a16:creationId xmlns:a16="http://schemas.microsoft.com/office/drawing/2014/main" id="{2CE8FD33-F17B-416B-9B26-7A3E383C93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2363732" y="10328549"/>
            <a:ext cx="0" cy="103937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684" name="CuadroTexto 683">
            <a:extLst>
              <a:ext uri="{FF2B5EF4-FFF2-40B4-BE49-F238E27FC236}">
                <a16:creationId xmlns:a16="http://schemas.microsoft.com/office/drawing/2014/main" id="{402F2F20-95BC-400F-8887-485AE71FCB5F}"/>
              </a:ext>
            </a:extLst>
          </p:cNvPr>
          <p:cNvSpPr txBox="1"/>
          <p:nvPr/>
        </p:nvSpPr>
        <p:spPr>
          <a:xfrm>
            <a:off x="7546557" y="9639007"/>
            <a:ext cx="1387223" cy="6620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200" b="1" dirty="0">
                <a:latin typeface="Arial" panose="020B0604020202020204" pitchFamily="34" charset="0"/>
                <a:cs typeface="Arial" panose="020B0604020202020204" pitchFamily="34" charset="0"/>
              </a:rPr>
              <a:t>División Recursos Financieros</a:t>
            </a:r>
          </a:p>
        </p:txBody>
      </p:sp>
      <p:pic>
        <p:nvPicPr>
          <p:cNvPr id="677" name="Imagen 676" descr="Es la dependencia que responde por la administración, planeación, y organización del Sistema Financiero de la Universidad.">
            <a:extLst>
              <a:ext uri="{FF2B5EF4-FFF2-40B4-BE49-F238E27FC236}">
                <a16:creationId xmlns:a16="http://schemas.microsoft.com/office/drawing/2014/main" id="{989CA116-833C-4864-96B5-804EFD5621C2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9507" y="9403479"/>
            <a:ext cx="2374397" cy="1039370"/>
          </a:xfrm>
          <a:prstGeom prst="rect">
            <a:avLst/>
          </a:prstGeom>
        </p:spPr>
      </p:pic>
      <p:sp>
        <p:nvSpPr>
          <p:cNvPr id="696" name="CuadroTexto 695">
            <a:extLst>
              <a:ext uri="{FF2B5EF4-FFF2-40B4-BE49-F238E27FC236}">
                <a16:creationId xmlns:a16="http://schemas.microsoft.com/office/drawing/2014/main" id="{60665134-0745-468D-92B3-CF540D7A89FF}"/>
              </a:ext>
            </a:extLst>
          </p:cNvPr>
          <p:cNvSpPr txBox="1"/>
          <p:nvPr/>
        </p:nvSpPr>
        <p:spPr>
          <a:xfrm>
            <a:off x="5004743" y="11563057"/>
            <a:ext cx="1387223" cy="472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200" b="1" dirty="0">
                <a:latin typeface="Arial" panose="020B0604020202020204" pitchFamily="34" charset="0"/>
                <a:cs typeface="Arial" panose="020B0604020202020204" pitchFamily="34" charset="0"/>
              </a:rPr>
              <a:t>Sección Presupuesto</a:t>
            </a:r>
          </a:p>
        </p:txBody>
      </p:sp>
      <p:pic>
        <p:nvPicPr>
          <p:cNvPr id="695" name="Imagen 694" descr="Responsable de preparar los informes presupuestales y presentarlos a las dependencias correspondientes de correspondencia con los plazos estipulados para tal fin.">
            <a:extLst>
              <a:ext uri="{FF2B5EF4-FFF2-40B4-BE49-F238E27FC236}">
                <a16:creationId xmlns:a16="http://schemas.microsoft.com/office/drawing/2014/main" id="{038AE984-AFE7-464A-8E5E-C2FF66F6B56F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4193" y="11241804"/>
            <a:ext cx="2374397" cy="1039370"/>
          </a:xfrm>
          <a:prstGeom prst="rect">
            <a:avLst/>
          </a:prstGeom>
        </p:spPr>
      </p:pic>
      <p:cxnSp>
        <p:nvCxnSpPr>
          <p:cNvPr id="682" name="Conector recto 681">
            <a:extLst>
              <a:ext uri="{FF2B5EF4-FFF2-40B4-BE49-F238E27FC236}">
                <a16:creationId xmlns:a16="http://schemas.microsoft.com/office/drawing/2014/main" id="{5B90D0A7-ADEE-48E7-B107-D34A500C6D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8142455" y="10357903"/>
            <a:ext cx="0" cy="50400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694" name="CuadroTexto 693">
            <a:extLst>
              <a:ext uri="{FF2B5EF4-FFF2-40B4-BE49-F238E27FC236}">
                <a16:creationId xmlns:a16="http://schemas.microsoft.com/office/drawing/2014/main" id="{DFA03F14-4CCF-4BC6-83DE-C779682C01FA}"/>
              </a:ext>
            </a:extLst>
          </p:cNvPr>
          <p:cNvSpPr txBox="1"/>
          <p:nvPr/>
        </p:nvSpPr>
        <p:spPr>
          <a:xfrm>
            <a:off x="7509819" y="11547636"/>
            <a:ext cx="1387223" cy="472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200" b="1" dirty="0">
                <a:latin typeface="Arial" panose="020B0604020202020204" pitchFamily="34" charset="0"/>
                <a:cs typeface="Arial" panose="020B0604020202020204" pitchFamily="34" charset="0"/>
              </a:rPr>
              <a:t>Sección Contabilidad</a:t>
            </a:r>
          </a:p>
        </p:txBody>
      </p:sp>
      <p:pic>
        <p:nvPicPr>
          <p:cNvPr id="693" name="Imagen 692" descr="Corresponde a esta dependencia llevar diligentemente la contabilidad general de la Universidad sobre bases uniformes de acuerdo con los principios de contabilidad generalmente aceptados y dando cumplimiento a las disposiciones legales, fiscales y administrativas vigentes.">
            <a:extLst>
              <a:ext uri="{FF2B5EF4-FFF2-40B4-BE49-F238E27FC236}">
                <a16:creationId xmlns:a16="http://schemas.microsoft.com/office/drawing/2014/main" id="{6DCD684F-97A1-4791-BEAF-A2FDCB8F61FF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74043" y="11248608"/>
            <a:ext cx="2374397" cy="1039370"/>
          </a:xfrm>
          <a:prstGeom prst="rect">
            <a:avLst/>
          </a:prstGeom>
        </p:spPr>
      </p:pic>
      <p:sp>
        <p:nvSpPr>
          <p:cNvPr id="692" name="CuadroTexto 691">
            <a:extLst>
              <a:ext uri="{FF2B5EF4-FFF2-40B4-BE49-F238E27FC236}">
                <a16:creationId xmlns:a16="http://schemas.microsoft.com/office/drawing/2014/main" id="{1ADBDA2F-F7ED-46BB-8BC1-CC2488E5049F}"/>
              </a:ext>
            </a:extLst>
          </p:cNvPr>
          <p:cNvSpPr txBox="1"/>
          <p:nvPr/>
        </p:nvSpPr>
        <p:spPr>
          <a:xfrm>
            <a:off x="10128284" y="11561245"/>
            <a:ext cx="1387223" cy="472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200" b="1" dirty="0">
                <a:latin typeface="Arial" panose="020B0604020202020204" pitchFamily="34" charset="0"/>
                <a:cs typeface="Arial" panose="020B0604020202020204" pitchFamily="34" charset="0"/>
              </a:rPr>
              <a:t>Tesorería General</a:t>
            </a:r>
          </a:p>
        </p:txBody>
      </p:sp>
      <p:pic>
        <p:nvPicPr>
          <p:cNvPr id="691" name="Imagen 690" descr="Corresponde a esta dependencia recaudar los derechos pecuniarios, aportes, auxilios, ventas de servicios, y demás ingresos de la Universidad; así como recaudar fondos provenientes del presupuesto Nacional y de los Organismos Centrales.">
            <a:extLst>
              <a:ext uri="{FF2B5EF4-FFF2-40B4-BE49-F238E27FC236}">
                <a16:creationId xmlns:a16="http://schemas.microsoft.com/office/drawing/2014/main" id="{3F592E33-D3BF-4204-9531-4F00EFCC103E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87734" y="11249517"/>
            <a:ext cx="2374397" cy="1039370"/>
          </a:xfrm>
          <a:prstGeom prst="rect">
            <a:avLst/>
          </a:prstGeom>
        </p:spPr>
      </p:pic>
      <p:sp>
        <p:nvSpPr>
          <p:cNvPr id="685" name="CuadroTexto 684">
            <a:extLst>
              <a:ext uri="{FF2B5EF4-FFF2-40B4-BE49-F238E27FC236}">
                <a16:creationId xmlns:a16="http://schemas.microsoft.com/office/drawing/2014/main" id="{8FEF065D-A7AE-4ECC-A893-EE9438968264}"/>
              </a:ext>
            </a:extLst>
          </p:cNvPr>
          <p:cNvSpPr txBox="1"/>
          <p:nvPr/>
        </p:nvSpPr>
        <p:spPr>
          <a:xfrm>
            <a:off x="13996316" y="9518794"/>
            <a:ext cx="1387223" cy="6620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200" b="1" dirty="0">
                <a:latin typeface="Arial" panose="020B0604020202020204" pitchFamily="34" charset="0"/>
                <a:cs typeface="Arial" panose="020B0604020202020204" pitchFamily="34" charset="0"/>
              </a:rPr>
              <a:t>División Recursos Físicos</a:t>
            </a:r>
          </a:p>
        </p:txBody>
      </p:sp>
      <p:pic>
        <p:nvPicPr>
          <p:cNvPr id="679" name="Imagen 678" descr="Se encarga de responder por la administración, planeación, organización de los bienes de la Universidad.">
            <a:extLst>
              <a:ext uri="{FF2B5EF4-FFF2-40B4-BE49-F238E27FC236}">
                <a16:creationId xmlns:a16="http://schemas.microsoft.com/office/drawing/2014/main" id="{71E3D64D-0C1D-462A-AF63-EBC4B525474E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166480" y="9302403"/>
            <a:ext cx="2374397" cy="1039370"/>
          </a:xfrm>
          <a:prstGeom prst="rect">
            <a:avLst/>
          </a:prstGeom>
        </p:spPr>
      </p:pic>
      <p:cxnSp>
        <p:nvCxnSpPr>
          <p:cNvPr id="697" name="Conector recto 696">
            <a:extLst>
              <a:ext uri="{FF2B5EF4-FFF2-40B4-BE49-F238E27FC236}">
                <a16:creationId xmlns:a16="http://schemas.microsoft.com/office/drawing/2014/main" id="{A39958E7-A261-4BEB-B29A-2283DFD8CA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8142455" y="10833374"/>
            <a:ext cx="0" cy="534546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98" name="Conector recto 697">
            <a:extLst>
              <a:ext uri="{FF2B5EF4-FFF2-40B4-BE49-F238E27FC236}">
                <a16:creationId xmlns:a16="http://schemas.microsoft.com/office/drawing/2014/main" id="{DA1A589E-F677-4207-9E7A-01DB5A0854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5603816" y="10834389"/>
            <a:ext cx="0" cy="51219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99" name="Conector recto 698">
            <a:extLst>
              <a:ext uri="{FF2B5EF4-FFF2-40B4-BE49-F238E27FC236}">
                <a16:creationId xmlns:a16="http://schemas.microsoft.com/office/drawing/2014/main" id="{13542913-C350-44BD-BCFE-83FF1EF767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10670207" y="10853438"/>
            <a:ext cx="0" cy="510379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700" name="Conector recto 699">
            <a:extLst>
              <a:ext uri="{FF2B5EF4-FFF2-40B4-BE49-F238E27FC236}">
                <a16:creationId xmlns:a16="http://schemas.microsoft.com/office/drawing/2014/main" id="{28453876-D7A1-4951-961F-719D44EC20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5594292" y="10842900"/>
            <a:ext cx="5075916" cy="10539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86" name="Conector recto 685">
            <a:extLst>
              <a:ext uri="{FF2B5EF4-FFF2-40B4-BE49-F238E27FC236}">
                <a16:creationId xmlns:a16="http://schemas.microsoft.com/office/drawing/2014/main" id="{6F417953-BE5C-4D34-8E28-0C95EE2C67F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flipH="1">
            <a:off x="13252587" y="10927770"/>
            <a:ext cx="2819400" cy="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702" name="CuadroTexto 701">
            <a:extLst>
              <a:ext uri="{FF2B5EF4-FFF2-40B4-BE49-F238E27FC236}">
                <a16:creationId xmlns:a16="http://schemas.microsoft.com/office/drawing/2014/main" id="{5646D1DD-7783-40D4-9DC6-63F0C26DDD22}"/>
              </a:ext>
            </a:extLst>
          </p:cNvPr>
          <p:cNvSpPr txBox="1"/>
          <p:nvPr/>
        </p:nvSpPr>
        <p:spPr>
          <a:xfrm>
            <a:off x="12666626" y="11477134"/>
            <a:ext cx="1387223" cy="6620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200" b="1" dirty="0">
                <a:latin typeface="Arial" panose="020B0604020202020204" pitchFamily="34" charset="0"/>
                <a:cs typeface="Arial" panose="020B0604020202020204" pitchFamily="34" charset="0"/>
              </a:rPr>
              <a:t>Almacén General e Inventarios</a:t>
            </a:r>
          </a:p>
        </p:txBody>
      </p:sp>
      <p:pic>
        <p:nvPicPr>
          <p:cNvPr id="701" name="Imagen 700" descr="Coordina la fijación de métodos y programas de trabajo en la formulación de políticas, bajo la aplicación objetiva de los procedimientos que se empleen para el ingreso y salida de bienes muebles, así como los elementos de consumo y sus consecuentes mecanismos de clasificación, registro, orden, control, y conservación, los que deben ser claros, precisos y metódicos, de forma que permitan una ágil y efectiva labor en aras de lograr los objetivos sociales que la Universidad persigue.">
            <a:extLst>
              <a:ext uri="{FF2B5EF4-FFF2-40B4-BE49-F238E27FC236}">
                <a16:creationId xmlns:a16="http://schemas.microsoft.com/office/drawing/2014/main" id="{4928CB3E-C21E-46A3-B7EC-9658DADE0E75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60590" y="11251218"/>
            <a:ext cx="2374397" cy="1039370"/>
          </a:xfrm>
          <a:prstGeom prst="rect">
            <a:avLst/>
          </a:prstGeom>
        </p:spPr>
      </p:pic>
      <p:sp>
        <p:nvSpPr>
          <p:cNvPr id="704" name="CuadroTexto 703">
            <a:extLst>
              <a:ext uri="{FF2B5EF4-FFF2-40B4-BE49-F238E27FC236}">
                <a16:creationId xmlns:a16="http://schemas.microsoft.com/office/drawing/2014/main" id="{FC3DEE6C-ABDF-43E8-844B-3E7FC5255AA4}"/>
              </a:ext>
            </a:extLst>
          </p:cNvPr>
          <p:cNvSpPr txBox="1"/>
          <p:nvPr/>
        </p:nvSpPr>
        <p:spPr>
          <a:xfrm>
            <a:off x="15508251" y="11589529"/>
            <a:ext cx="1387223" cy="472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200" b="1" dirty="0">
                <a:latin typeface="Arial" panose="020B0604020202020204" pitchFamily="34" charset="0"/>
                <a:cs typeface="Arial" panose="020B0604020202020204" pitchFamily="34" charset="0"/>
              </a:rPr>
              <a:t>Sección Compras</a:t>
            </a:r>
          </a:p>
        </p:txBody>
      </p:sp>
      <p:pic>
        <p:nvPicPr>
          <p:cNvPr id="703" name="Imagen 702" descr="Le corresponde en coordinación con la División de Recursos Físicos la fijación de métodos programas de trabajo y en la formulación de políticas referentes a la adquisición de bienes y servicios por parte de la Universidad.">
            <a:extLst>
              <a:ext uri="{FF2B5EF4-FFF2-40B4-BE49-F238E27FC236}">
                <a16:creationId xmlns:a16="http://schemas.microsoft.com/office/drawing/2014/main" id="{F1698925-7BB8-4098-842F-770509B3E47E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579990" y="11270268"/>
            <a:ext cx="2374397" cy="1039370"/>
          </a:xfrm>
          <a:prstGeom prst="rect">
            <a:avLst/>
          </a:prstGeom>
        </p:spPr>
      </p:pic>
      <p:sp>
        <p:nvSpPr>
          <p:cNvPr id="708" name="CuadroTexto 707">
            <a:extLst>
              <a:ext uri="{FF2B5EF4-FFF2-40B4-BE49-F238E27FC236}">
                <a16:creationId xmlns:a16="http://schemas.microsoft.com/office/drawing/2014/main" id="{FE13E312-1884-45BD-AD11-ACE37B4E4861}"/>
              </a:ext>
            </a:extLst>
          </p:cNvPr>
          <p:cNvSpPr txBox="1"/>
          <p:nvPr/>
        </p:nvSpPr>
        <p:spPr>
          <a:xfrm>
            <a:off x="707934" y="13100624"/>
            <a:ext cx="3015559" cy="1005848"/>
          </a:xfrm>
          <a:prstGeom prst="rect">
            <a:avLst/>
          </a:prstGeom>
          <a:noFill/>
        </p:spPr>
        <p:txBody>
          <a:bodyPr wrap="square" tIns="36000" rtlCol="0">
            <a:spAutoFit/>
          </a:bodyPr>
          <a:lstStyle/>
          <a:p>
            <a:pPr algn="ctr"/>
            <a:r>
              <a:rPr lang="es-CO" sz="1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CONVENCIONES</a:t>
            </a:r>
          </a:p>
          <a:p>
            <a:endParaRPr lang="es-CO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CO" sz="1200" b="1" dirty="0">
                <a:latin typeface="Arial" panose="020B0604020202020204" pitchFamily="34" charset="0"/>
                <a:cs typeface="Arial" panose="020B0604020202020204" pitchFamily="34" charset="0"/>
              </a:rPr>
              <a:t>Línea de Autoridad        </a:t>
            </a:r>
          </a:p>
          <a:p>
            <a:endParaRPr lang="es-CO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CO" sz="1200" b="1" dirty="0">
                <a:latin typeface="Arial" panose="020B0604020202020204" pitchFamily="34" charset="0"/>
                <a:cs typeface="Arial" panose="020B0604020202020204" pitchFamily="34" charset="0"/>
              </a:rPr>
              <a:t>Línea de Asesoría                 </a:t>
            </a:r>
            <a:r>
              <a:rPr lang="es-CO" sz="1200" dirty="0">
                <a:latin typeface="Arial" panose="020B0604020202020204" pitchFamily="34" charset="0"/>
                <a:cs typeface="Arial" panose="020B0604020202020204" pitchFamily="34" charset="0"/>
              </a:rPr>
              <a:t>---------------</a:t>
            </a:r>
          </a:p>
        </p:txBody>
      </p:sp>
      <p:sp>
        <p:nvSpPr>
          <p:cNvPr id="709" name="CuadroTexto 708">
            <a:extLst>
              <a:ext uri="{FF2B5EF4-FFF2-40B4-BE49-F238E27FC236}">
                <a16:creationId xmlns:a16="http://schemas.microsoft.com/office/drawing/2014/main" id="{3BEFB4A7-13DD-4559-A6AD-342204363278}"/>
              </a:ext>
            </a:extLst>
          </p:cNvPr>
          <p:cNvSpPr txBox="1"/>
          <p:nvPr/>
        </p:nvSpPr>
        <p:spPr>
          <a:xfrm>
            <a:off x="12971886" y="13100624"/>
            <a:ext cx="4610099" cy="3152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400" b="1" dirty="0">
                <a:latin typeface="Arial" panose="020B0604020202020204" pitchFamily="34" charset="0"/>
                <a:cs typeface="Arial" panose="020B0604020202020204" pitchFamily="34" charset="0"/>
              </a:rPr>
              <a:t>SISTEMA INTEGRADO DE GESTIÓN</a:t>
            </a:r>
            <a:endParaRPr lang="es-CO" sz="105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705" name="Conector recto 704">
            <a:extLst>
              <a:ext uri="{FF2B5EF4-FFF2-40B4-BE49-F238E27FC236}">
                <a16:creationId xmlns:a16="http://schemas.microsoft.com/office/drawing/2014/main" id="{850A7018-A996-4144-A918-B560ABDDD0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13262113" y="10918246"/>
            <a:ext cx="0" cy="447273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706" name="Conector recto 705">
            <a:extLst>
              <a:ext uri="{FF2B5EF4-FFF2-40B4-BE49-F238E27FC236}">
                <a16:creationId xmlns:a16="http://schemas.microsoft.com/office/drawing/2014/main" id="{FB854A37-1898-45D1-8C3E-B75B564C246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16071988" y="10918246"/>
            <a:ext cx="0" cy="466323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707" name="Conector recto 706">
            <a:extLst>
              <a:ext uri="{FF2B5EF4-FFF2-40B4-BE49-F238E27FC236}">
                <a16:creationId xmlns:a16="http://schemas.microsoft.com/office/drawing/2014/main" id="{9D0CA211-E7BA-494C-A1D8-83D2E65A10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flipH="1">
            <a:off x="14687052" y="10256049"/>
            <a:ext cx="3" cy="681247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76" name="Conector recto 175">
            <a:extLst>
              <a:ext uri="{FF2B5EF4-FFF2-40B4-BE49-F238E27FC236}">
                <a16:creationId xmlns:a16="http://schemas.microsoft.com/office/drawing/2014/main" id="{B70D6CEF-6942-48F7-8D3D-A58D18C554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9016443" y="875051"/>
            <a:ext cx="1818732" cy="7444"/>
          </a:xfrm>
          <a:prstGeom prst="line">
            <a:avLst/>
          </a:prstGeom>
          <a:ln w="9525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177" name="Conector recto 176">
            <a:extLst>
              <a:ext uri="{FF2B5EF4-FFF2-40B4-BE49-F238E27FC236}">
                <a16:creationId xmlns:a16="http://schemas.microsoft.com/office/drawing/2014/main" id="{73224C1A-57D9-4533-9D92-A7D7618EAA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flipV="1">
            <a:off x="10825442" y="865532"/>
            <a:ext cx="9738" cy="1094524"/>
          </a:xfrm>
          <a:prstGeom prst="line">
            <a:avLst/>
          </a:prstGeom>
          <a:ln w="9525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178" name="Conector recto 177">
            <a:extLst>
              <a:ext uri="{FF2B5EF4-FFF2-40B4-BE49-F238E27FC236}">
                <a16:creationId xmlns:a16="http://schemas.microsoft.com/office/drawing/2014/main" id="{96AE7874-3509-42C9-81FD-18541C652B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flipV="1">
            <a:off x="13721250" y="888915"/>
            <a:ext cx="0" cy="1026471"/>
          </a:xfrm>
          <a:prstGeom prst="line">
            <a:avLst/>
          </a:prstGeom>
          <a:ln w="9525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179" name="Conector recto 178">
            <a:extLst>
              <a:ext uri="{FF2B5EF4-FFF2-40B4-BE49-F238E27FC236}">
                <a16:creationId xmlns:a16="http://schemas.microsoft.com/office/drawing/2014/main" id="{BF7C3F49-1DEE-47F8-B105-5198481EEB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10835180" y="888915"/>
            <a:ext cx="2886075" cy="12103"/>
          </a:xfrm>
          <a:prstGeom prst="line">
            <a:avLst/>
          </a:prstGeom>
          <a:ln w="9525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180" name="Conector recto 179">
            <a:extLst>
              <a:ext uri="{FF2B5EF4-FFF2-40B4-BE49-F238E27FC236}">
                <a16:creationId xmlns:a16="http://schemas.microsoft.com/office/drawing/2014/main" id="{C8554CAA-904A-4B19-8C2A-4D4DDFD98B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flipV="1">
            <a:off x="10835178" y="2764255"/>
            <a:ext cx="0" cy="1135091"/>
          </a:xfrm>
          <a:prstGeom prst="line">
            <a:avLst/>
          </a:prstGeom>
          <a:ln w="9525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181" name="Conector recto 180">
            <a:extLst>
              <a:ext uri="{FF2B5EF4-FFF2-40B4-BE49-F238E27FC236}">
                <a16:creationId xmlns:a16="http://schemas.microsoft.com/office/drawing/2014/main" id="{1CD19062-F44C-4E3C-AE7D-9A7C4B6B63C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flipV="1">
            <a:off x="13721250" y="2773780"/>
            <a:ext cx="0" cy="1125566"/>
          </a:xfrm>
          <a:prstGeom prst="line">
            <a:avLst/>
          </a:prstGeom>
          <a:ln w="9525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182" name="Conector recto 181">
            <a:extLst>
              <a:ext uri="{FF2B5EF4-FFF2-40B4-BE49-F238E27FC236}">
                <a16:creationId xmlns:a16="http://schemas.microsoft.com/office/drawing/2014/main" id="{5F844BB3-C87D-42B1-A3A4-F3AD6B53AE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9038043" y="3900015"/>
            <a:ext cx="4673684" cy="0"/>
          </a:xfrm>
          <a:prstGeom prst="line">
            <a:avLst/>
          </a:prstGeom>
          <a:ln w="9525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183" name="Conector recto 182">
            <a:extLst>
              <a:ext uri="{FF2B5EF4-FFF2-40B4-BE49-F238E27FC236}">
                <a16:creationId xmlns:a16="http://schemas.microsoft.com/office/drawing/2014/main" id="{AB5AB3CC-3C28-49BE-BEC3-870941A4360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flipV="1">
            <a:off x="10526568" y="4559145"/>
            <a:ext cx="1731963" cy="2"/>
          </a:xfrm>
          <a:prstGeom prst="line">
            <a:avLst/>
          </a:prstGeom>
          <a:ln w="9525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184" name="Conector recto 183">
            <a:extLst>
              <a:ext uri="{FF2B5EF4-FFF2-40B4-BE49-F238E27FC236}">
                <a16:creationId xmlns:a16="http://schemas.microsoft.com/office/drawing/2014/main" id="{0028F0DD-CEEE-47C0-83C9-55D364BAF3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flipV="1">
            <a:off x="10517042" y="4559147"/>
            <a:ext cx="9526" cy="632840"/>
          </a:xfrm>
          <a:prstGeom prst="line">
            <a:avLst/>
          </a:prstGeom>
          <a:ln w="9525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185" name="Conector recto 184">
            <a:extLst>
              <a:ext uri="{FF2B5EF4-FFF2-40B4-BE49-F238E27FC236}">
                <a16:creationId xmlns:a16="http://schemas.microsoft.com/office/drawing/2014/main" id="{D886B7AC-AD9B-40E0-B14C-4D8ABC7FF1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11876273" y="5608254"/>
            <a:ext cx="0" cy="105086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86" name="Conector recto 185">
            <a:extLst>
              <a:ext uri="{FF2B5EF4-FFF2-40B4-BE49-F238E27FC236}">
                <a16:creationId xmlns:a16="http://schemas.microsoft.com/office/drawing/2014/main" id="{1793C8D6-83D3-47D8-BA9D-B3A9C0B903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5970904" y="3562200"/>
            <a:ext cx="0" cy="2894058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87" name="Conector recto 186">
            <a:extLst>
              <a:ext uri="{FF2B5EF4-FFF2-40B4-BE49-F238E27FC236}">
                <a16:creationId xmlns:a16="http://schemas.microsoft.com/office/drawing/2014/main" id="{201AD6C6-75AE-4118-AD0D-61192D843D3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flipH="1">
            <a:off x="5515218" y="6449680"/>
            <a:ext cx="465213" cy="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88" name="Conector recto 187">
            <a:extLst>
              <a:ext uri="{FF2B5EF4-FFF2-40B4-BE49-F238E27FC236}">
                <a16:creationId xmlns:a16="http://schemas.microsoft.com/office/drawing/2014/main" id="{4A74E905-D86B-4761-9421-68068A1733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flipH="1">
            <a:off x="5980431" y="4993186"/>
            <a:ext cx="2160000" cy="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89" name="Conector recto 188">
            <a:extLst>
              <a:ext uri="{FF2B5EF4-FFF2-40B4-BE49-F238E27FC236}">
                <a16:creationId xmlns:a16="http://schemas.microsoft.com/office/drawing/2014/main" id="{D4411FF4-4E7F-46FC-9C82-AF81BB3162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flipH="1">
            <a:off x="5505694" y="3563605"/>
            <a:ext cx="465213" cy="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90" name="Conector recto 189">
            <a:extLst>
              <a:ext uri="{FF2B5EF4-FFF2-40B4-BE49-F238E27FC236}">
                <a16:creationId xmlns:a16="http://schemas.microsoft.com/office/drawing/2014/main" id="{8BB605BC-79A9-4531-ABD7-DEFDC2C0FB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flipH="1">
            <a:off x="5505694" y="4525631"/>
            <a:ext cx="465213" cy="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91" name="Conector recto 190">
            <a:extLst>
              <a:ext uri="{FF2B5EF4-FFF2-40B4-BE49-F238E27FC236}">
                <a16:creationId xmlns:a16="http://schemas.microsoft.com/office/drawing/2014/main" id="{D891AAE8-9E61-4A92-8D76-8B9E099F78F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flipH="1">
            <a:off x="5505694" y="5497180"/>
            <a:ext cx="465213" cy="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92" name="Conector recto 191">
            <a:extLst>
              <a:ext uri="{FF2B5EF4-FFF2-40B4-BE49-F238E27FC236}">
                <a16:creationId xmlns:a16="http://schemas.microsoft.com/office/drawing/2014/main" id="{0A0DA52A-5414-4974-B67D-BCA020100B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8151299" y="1314300"/>
            <a:ext cx="0" cy="646331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93" name="Conector recto 192">
            <a:extLst>
              <a:ext uri="{FF2B5EF4-FFF2-40B4-BE49-F238E27FC236}">
                <a16:creationId xmlns:a16="http://schemas.microsoft.com/office/drawing/2014/main" id="{FFC17D75-81AE-4E25-93BF-FF83CC3482C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8151299" y="2802105"/>
            <a:ext cx="0" cy="646331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94" name="Conector recto 193">
            <a:extLst>
              <a:ext uri="{FF2B5EF4-FFF2-40B4-BE49-F238E27FC236}">
                <a16:creationId xmlns:a16="http://schemas.microsoft.com/office/drawing/2014/main" id="{6556F257-9C70-4EED-B024-2E6AC363A8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8996850" y="2377919"/>
            <a:ext cx="441577" cy="0"/>
          </a:xfrm>
          <a:prstGeom prst="line">
            <a:avLst/>
          </a:prstGeom>
          <a:ln w="9525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680" name="Conector recto 679">
            <a:extLst>
              <a:ext uri="{FF2B5EF4-FFF2-40B4-BE49-F238E27FC236}">
                <a16:creationId xmlns:a16="http://schemas.microsoft.com/office/drawing/2014/main" id="{B4D06243-6300-4F54-A1A8-2C68137A60F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2363732" y="8929153"/>
            <a:ext cx="12323321" cy="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81" name="Conector recto 680">
            <a:extLst>
              <a:ext uri="{FF2B5EF4-FFF2-40B4-BE49-F238E27FC236}">
                <a16:creationId xmlns:a16="http://schemas.microsoft.com/office/drawing/2014/main" id="{29ADC327-F2B0-4A63-B2B8-D9A846027B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2363732" y="8923553"/>
            <a:ext cx="0" cy="57600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87" name="Conector recto 686">
            <a:extLst>
              <a:ext uri="{FF2B5EF4-FFF2-40B4-BE49-F238E27FC236}">
                <a16:creationId xmlns:a16="http://schemas.microsoft.com/office/drawing/2014/main" id="{3152BD0B-77DF-45D9-810D-7F66E1B521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14687053" y="8927735"/>
            <a:ext cx="0" cy="50400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pic>
        <p:nvPicPr>
          <p:cNvPr id="710" name="Picture 17">
            <a:extLst>
              <a:ext uri="{FF2B5EF4-FFF2-40B4-BE49-F238E27FC236}">
                <a16:creationId xmlns:a16="http://schemas.microsoft.com/office/drawing/2014/main" id="{41FF0307-358B-4F70-A958-A2B34C665B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/>
          <p:nvPr/>
        </p:nvPicPr>
        <p:blipFill>
          <a:blip r:embed="rId14"/>
          <a:stretch>
            <a:fillRect/>
          </a:stretch>
        </p:blipFill>
        <p:spPr>
          <a:xfrm>
            <a:off x="14333217" y="13445736"/>
            <a:ext cx="1971675" cy="609600"/>
          </a:xfrm>
          <a:prstGeom prst="rect">
            <a:avLst/>
          </a:prstGeom>
        </p:spPr>
      </p:pic>
      <p:pic>
        <p:nvPicPr>
          <p:cNvPr id="711" name="Imagen 710">
            <a:extLst>
              <a:ext uri="{FF2B5EF4-FFF2-40B4-BE49-F238E27FC236}">
                <a16:creationId xmlns:a16="http://schemas.microsoft.com/office/drawing/2014/main" id="{101A07A3-1B34-4271-B705-1052CCF3F83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 rotWithShape="1">
          <a:blip r:embed="rId15"/>
          <a:srcRect l="50932" t="55874" r="40518" b="41679"/>
          <a:stretch/>
        </p:blipFill>
        <p:spPr>
          <a:xfrm>
            <a:off x="2764636" y="13562963"/>
            <a:ext cx="825500" cy="132918"/>
          </a:xfrm>
          <a:prstGeom prst="rect">
            <a:avLst/>
          </a:prstGeom>
        </p:spPr>
      </p:pic>
      <p:cxnSp>
        <p:nvCxnSpPr>
          <p:cNvPr id="714" name="Conector recto 713" descr="Es el máximo órgano de dirección y gobierno de la Universidad.">
            <a:extLst>
              <a:ext uri="{FF2B5EF4-FFF2-40B4-BE49-F238E27FC236}">
                <a16:creationId xmlns:a16="http://schemas.microsoft.com/office/drawing/2014/main" id="{0F774F01-ED47-4540-95DA-FE648FB5CB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8151980" y="8418663"/>
            <a:ext cx="0" cy="109800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973558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361</TotalTime>
  <Words>115</Words>
  <Application>Microsoft Office PowerPoint</Application>
  <PresentationFormat>Personalizado</PresentationFormat>
  <Paragraphs>34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Reporte Y Seguridad</dc:creator>
  <cp:lastModifiedBy>Santiago Duran Mora</cp:lastModifiedBy>
  <cp:revision>35</cp:revision>
  <dcterms:created xsi:type="dcterms:W3CDTF">2022-09-29T17:57:45Z</dcterms:created>
  <dcterms:modified xsi:type="dcterms:W3CDTF">2022-10-27T17:13:27Z</dcterms:modified>
</cp:coreProperties>
</file>