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Duran Mora" initials="SDM" lastIdx="1" clrIdx="0">
    <p:extLst>
      <p:ext uri="{19B8F6BF-5375-455C-9EA6-DF929625EA0E}">
        <p15:presenceInfo xmlns:p15="http://schemas.microsoft.com/office/powerpoint/2012/main" userId="Santiago Duran M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94222" autoAdjust="0"/>
  </p:normalViewPr>
  <p:slideViewPr>
    <p:cSldViewPr snapToGrid="0">
      <p:cViewPr>
        <p:scale>
          <a:sx n="82" d="100"/>
          <a:sy n="82" d="100"/>
        </p:scale>
        <p:origin x="-1698" y="-174"/>
      </p:cViewPr>
      <p:guideLst>
        <p:guide orient="horz" pos="5670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5088-27E5-481A-8F07-418E0378264A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1FFB-22C6-44BC-8A32-A2316DF037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1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8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2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0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4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78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2" algn="l" defTabSz="45710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31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6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6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679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1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4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0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7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73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0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97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3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Conector recto 307">
            <a:extLst>
              <a:ext uri="{FF2B5EF4-FFF2-40B4-BE49-F238E27FC236}">
                <a16:creationId xmlns:a16="http://schemas.microsoft.com/office/drawing/2014/main" id="{CFE7BFA1-E43E-4AC6-A4A6-DF00ECBD5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5666" y="10440992"/>
            <a:ext cx="0" cy="1586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0" name="Conector recto 259">
            <a:extLst>
              <a:ext uri="{FF2B5EF4-FFF2-40B4-BE49-F238E27FC236}">
                <a16:creationId xmlns:a16="http://schemas.microsoft.com/office/drawing/2014/main" id="{F2384BBB-D105-4041-86D7-A0E6B9C8F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2211705" y="5614124"/>
            <a:ext cx="972000" cy="6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Conector recto 262">
            <a:extLst>
              <a:ext uri="{FF2B5EF4-FFF2-40B4-BE49-F238E27FC236}">
                <a16:creationId xmlns:a16="http://schemas.microsoft.com/office/drawing/2014/main" id="{590529EE-B8A2-424B-A2FC-3A5D5AE20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84319" y="5587846"/>
            <a:ext cx="100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Conector recto 260">
            <a:extLst>
              <a:ext uri="{FF2B5EF4-FFF2-40B4-BE49-F238E27FC236}">
                <a16:creationId xmlns:a16="http://schemas.microsoft.com/office/drawing/2014/main" id="{4EA9E5C9-8CCB-4D2C-BF00-BF1B20F4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2744951" y="6659114"/>
            <a:ext cx="399564" cy="20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Conector recto 267">
            <a:extLst>
              <a:ext uri="{FF2B5EF4-FFF2-40B4-BE49-F238E27FC236}">
                <a16:creationId xmlns:a16="http://schemas.microsoft.com/office/drawing/2014/main" id="{E807F8E1-BD37-444B-8D12-58D5651E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4398" y="6688536"/>
            <a:ext cx="1380159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129BC36A-4575-4FA2-BAF7-C1470709E119}"/>
              </a:ext>
            </a:extLst>
          </p:cNvPr>
          <p:cNvSpPr txBox="1"/>
          <p:nvPr/>
        </p:nvSpPr>
        <p:spPr>
          <a:xfrm>
            <a:off x="396005" y="470387"/>
            <a:ext cx="560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UNIVERSIDAD DISTRITAL FRANCISCO JOSÉ DE CALDAS</a:t>
            </a:r>
          </a:p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y Control </a:t>
            </a:r>
          </a:p>
          <a:p>
            <a:pPr algn="ctr"/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GENERAL</a:t>
            </a: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Artículo 20 del Estatuto General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CB1D23C9-8249-4823-9C3F-CC1EB7D4C56E}"/>
              </a:ext>
            </a:extLst>
          </p:cNvPr>
          <p:cNvSpPr txBox="1"/>
          <p:nvPr/>
        </p:nvSpPr>
        <p:spPr>
          <a:xfrm>
            <a:off x="8400744" y="570940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Superior Universitario</a:t>
            </a:r>
          </a:p>
        </p:txBody>
      </p:sp>
      <p:pic>
        <p:nvPicPr>
          <p:cNvPr id="206" name="Imagen 205" descr="Es el máximo órgano de dirección y gobierno de la Universidad.">
            <a:extLst>
              <a:ext uri="{FF2B5EF4-FFF2-40B4-BE49-F238E27FC236}">
                <a16:creationId xmlns:a16="http://schemas.microsoft.com/office/drawing/2014/main" id="{2CEE5CFF-936D-490B-8FD7-F364036409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77" y="362812"/>
            <a:ext cx="2374397" cy="1039370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044BC96F-7C12-4FE2-BF21-7E9DB5B402B0}"/>
              </a:ext>
            </a:extLst>
          </p:cNvPr>
          <p:cNvSpPr txBox="1"/>
          <p:nvPr/>
        </p:nvSpPr>
        <p:spPr>
          <a:xfrm>
            <a:off x="8381694" y="2148916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Académico</a:t>
            </a:r>
          </a:p>
        </p:txBody>
      </p:sp>
      <p:pic>
        <p:nvPicPr>
          <p:cNvPr id="208" name="Imagen 207" descr="El Consejo Académico es la máxima autoridad académica de la Universidad.">
            <a:extLst>
              <a:ext uri="{FF2B5EF4-FFF2-40B4-BE49-F238E27FC236}">
                <a16:creationId xmlns:a16="http://schemas.microsoft.com/office/drawing/2014/main" id="{A6943206-3D89-43A0-9DF5-8D2B376E86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8" y="1848711"/>
            <a:ext cx="2374397" cy="1039370"/>
          </a:xfrm>
          <a:prstGeom prst="rect">
            <a:avLst/>
          </a:prstGeom>
        </p:spPr>
      </p:pic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65EB36A-8070-4BE2-AE01-19345D7FEF17}"/>
              </a:ext>
            </a:extLst>
          </p:cNvPr>
          <p:cNvSpPr txBox="1"/>
          <p:nvPr/>
        </p:nvSpPr>
        <p:spPr>
          <a:xfrm>
            <a:off x="11077270" y="204731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Consejo Participación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Universitaria</a:t>
            </a:r>
            <a:endParaRPr lang="es-CO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9" name="Imagen 208" descr="Es la instancia asesora del Consejo Superior Universitario, encargada de promover la participación de la comunidad en todas las actividades de la vida universitaria.">
            <a:extLst>
              <a:ext uri="{FF2B5EF4-FFF2-40B4-BE49-F238E27FC236}">
                <a16:creationId xmlns:a16="http://schemas.microsoft.com/office/drawing/2014/main" id="{BDC1979A-4EBC-4719-A504-CF7EF6432B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77" y="1829660"/>
            <a:ext cx="2374397" cy="1039370"/>
          </a:xfrm>
          <a:prstGeom prst="rect">
            <a:avLst/>
          </a:prstGeom>
        </p:spPr>
      </p:pic>
      <p:sp>
        <p:nvSpPr>
          <p:cNvPr id="140" name="CuadroTexto 139">
            <a:extLst>
              <a:ext uri="{FF2B5EF4-FFF2-40B4-BE49-F238E27FC236}">
                <a16:creationId xmlns:a16="http://schemas.microsoft.com/office/drawing/2014/main" id="{F45FBFF0-D6BF-48EB-B0D1-DF6BAF9B81E0}"/>
              </a:ext>
            </a:extLst>
          </p:cNvPr>
          <p:cNvSpPr txBox="1"/>
          <p:nvPr/>
        </p:nvSpPr>
        <p:spPr>
          <a:xfrm>
            <a:off x="13915086" y="204731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Consejo Gestión Institucional</a:t>
            </a:r>
          </a:p>
        </p:txBody>
      </p:sp>
      <p:pic>
        <p:nvPicPr>
          <p:cNvPr id="210" name="Imagen 209" descr="Es una instancia de dirección, coordinación, control y evaluación de los diferentes procesos de gestión, óptima utilización y sostenibilidad de los recursos necesarios para el adecuado desarrollo académico de la institución.">
            <a:extLst>
              <a:ext uri="{FF2B5EF4-FFF2-40B4-BE49-F238E27FC236}">
                <a16:creationId xmlns:a16="http://schemas.microsoft.com/office/drawing/2014/main" id="{A174FBFD-6F35-4800-9699-3684E16386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77" y="1829660"/>
            <a:ext cx="2374397" cy="1039370"/>
          </a:xfrm>
          <a:prstGeom prst="rect">
            <a:avLst/>
          </a:prstGeom>
        </p:spPr>
      </p:pic>
      <p:sp>
        <p:nvSpPr>
          <p:cNvPr id="142" name="CuadroTexto 141">
            <a:extLst>
              <a:ext uri="{FF2B5EF4-FFF2-40B4-BE49-F238E27FC236}">
                <a16:creationId xmlns:a16="http://schemas.microsoft.com/office/drawing/2014/main" id="{A87A36C3-37A6-4D9B-BDF6-6700CD590EC8}"/>
              </a:ext>
            </a:extLst>
          </p:cNvPr>
          <p:cNvSpPr txBox="1"/>
          <p:nvPr/>
        </p:nvSpPr>
        <p:spPr>
          <a:xfrm>
            <a:off x="8356930" y="3716085"/>
            <a:ext cx="138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</p:txBody>
      </p:sp>
      <p:pic>
        <p:nvPicPr>
          <p:cNvPr id="211" name="Imagen 210" descr="El Rector es el representante legal y la primera autoridad académica, administrativa y ejecutiva de la Universidad Distrital Francisco José de Caldas.  Comprende las funciones a las cuales corresponde la dirección general de la Universidad, la formulación de políticas y la adopción de planes, programas y proyectos para su ejecución.">
            <a:extLst>
              <a:ext uri="{FF2B5EF4-FFF2-40B4-BE49-F238E27FC236}">
                <a16:creationId xmlns:a16="http://schemas.microsoft.com/office/drawing/2014/main" id="{45DB2F73-333B-4894-A689-DDBEEAA822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18" y="3328894"/>
            <a:ext cx="2374397" cy="1039370"/>
          </a:xfrm>
          <a:prstGeom prst="rect">
            <a:avLst/>
          </a:prstGeom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D3FB2C2E-8C3C-4693-8AF1-EFE18B2BEA14}"/>
              </a:ext>
            </a:extLst>
          </p:cNvPr>
          <p:cNvSpPr txBox="1"/>
          <p:nvPr/>
        </p:nvSpPr>
        <p:spPr>
          <a:xfrm>
            <a:off x="4934652" y="325301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y Control</a:t>
            </a:r>
          </a:p>
        </p:txBody>
      </p:sp>
      <p:pic>
        <p:nvPicPr>
          <p:cNvPr id="247" name="Imagen 246" descr="Es una instancia que se encarga de coordinar y orientar el diseño y la implementación de Políticas, Planes, Programas y Proyectos, brindando métodos, procedimientos y herramientas técnicas que apoyen a la toma de decisiones y permitan responder adecuadamente a los cambios del entorno y el desarrollo de la Universidad.">
            <a:extLst>
              <a:ext uri="{FF2B5EF4-FFF2-40B4-BE49-F238E27FC236}">
                <a16:creationId xmlns:a16="http://schemas.microsoft.com/office/drawing/2014/main" id="{86418C7F-A5F2-424B-BAF7-2F76CE7A3C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59" y="3042510"/>
            <a:ext cx="2374397" cy="1039370"/>
          </a:xfrm>
          <a:prstGeom prst="rect">
            <a:avLst/>
          </a:prstGeom>
        </p:spPr>
      </p:pic>
      <p:sp>
        <p:nvSpPr>
          <p:cNvPr id="145" name="CuadroTexto 144">
            <a:extLst>
              <a:ext uri="{FF2B5EF4-FFF2-40B4-BE49-F238E27FC236}">
                <a16:creationId xmlns:a16="http://schemas.microsoft.com/office/drawing/2014/main" id="{E4EE53DD-30D1-4277-BA2A-637E41D19500}"/>
              </a:ext>
            </a:extLst>
          </p:cNvPr>
          <p:cNvSpPr txBox="1"/>
          <p:nvPr/>
        </p:nvSpPr>
        <p:spPr>
          <a:xfrm>
            <a:off x="4922210" y="4237499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Control Interno</a:t>
            </a:r>
          </a:p>
        </p:txBody>
      </p:sp>
      <p:pic>
        <p:nvPicPr>
          <p:cNvPr id="237" name="Imagen 236" descr="Es la encargada de procurar que los procesos académicos – administrativos respondan a las funciones sustantivas de la docencia, la investigación y la extensión, se desarrollen de acuerdo con la normatividad vigente y los principios de la Administración Pública.">
            <a:extLst>
              <a:ext uri="{FF2B5EF4-FFF2-40B4-BE49-F238E27FC236}">
                <a16:creationId xmlns:a16="http://schemas.microsoft.com/office/drawing/2014/main" id="{C78D5B8D-92A7-405B-B58F-DC3916D830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5" y="4010005"/>
            <a:ext cx="2371349" cy="1039370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C4C439D0-5692-433D-AF98-5CAFC4317833}"/>
              </a:ext>
            </a:extLst>
          </p:cNvPr>
          <p:cNvSpPr txBox="1"/>
          <p:nvPr/>
        </p:nvSpPr>
        <p:spPr>
          <a:xfrm>
            <a:off x="4883359" y="5190000"/>
            <a:ext cx="1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Asuntos Disciplinarios</a:t>
            </a:r>
          </a:p>
        </p:txBody>
      </p:sp>
      <p:pic>
        <p:nvPicPr>
          <p:cNvPr id="235" name="Imagen 234" descr="Es la encargada de garantizar el cumplimiento de los fines y funciones del Estado, en relación con las conductas de los Servidores Públicos de la Universidad Distrital Francisco José de Caldas, que los afecten o los pongan en peligro.">
            <a:extLst>
              <a:ext uri="{FF2B5EF4-FFF2-40B4-BE49-F238E27FC236}">
                <a16:creationId xmlns:a16="http://schemas.microsoft.com/office/drawing/2014/main" id="{D27D9B79-5042-4CD6-8775-0AED84C1FE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1" y="4973177"/>
            <a:ext cx="2371349" cy="1039370"/>
          </a:xfrm>
          <a:prstGeom prst="rect">
            <a:avLst/>
          </a:prstGeom>
        </p:spPr>
      </p:pic>
      <p:sp>
        <p:nvSpPr>
          <p:cNvPr id="148" name="CuadroTexto 147">
            <a:extLst>
              <a:ext uri="{FF2B5EF4-FFF2-40B4-BE49-F238E27FC236}">
                <a16:creationId xmlns:a16="http://schemas.microsoft.com/office/drawing/2014/main" id="{446ECDFA-2B3B-4463-BCE7-0CEA631790CE}"/>
              </a:ext>
            </a:extLst>
          </p:cNvPr>
          <p:cNvSpPr txBox="1"/>
          <p:nvPr/>
        </p:nvSpPr>
        <p:spPr>
          <a:xfrm>
            <a:off x="4943801" y="625299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Sistemas</a:t>
            </a:r>
          </a:p>
        </p:txBody>
      </p:sp>
      <p:pic>
        <p:nvPicPr>
          <p:cNvPr id="246" name="Imagen 245" descr="Gestiona recursos institucionales con miras a construir un Sistema Integrado de Información que apoye a la comunidad en la consecución de los objetivos misionales.">
            <a:extLst>
              <a:ext uri="{FF2B5EF4-FFF2-40B4-BE49-F238E27FC236}">
                <a16:creationId xmlns:a16="http://schemas.microsoft.com/office/drawing/2014/main" id="{0B87DEC5-7863-4E16-99F9-31DBE57A6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46" y="5929995"/>
            <a:ext cx="2371349" cy="1039370"/>
          </a:xfrm>
          <a:prstGeom prst="rect">
            <a:avLst/>
          </a:prstGeom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F9175DE-3B0A-4ADF-86A9-8417E713FB19}"/>
              </a:ext>
            </a:extLst>
          </p:cNvPr>
          <p:cNvSpPr txBox="1"/>
          <p:nvPr/>
        </p:nvSpPr>
        <p:spPr>
          <a:xfrm>
            <a:off x="10747281" y="5385850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</a:p>
        </p:txBody>
      </p:sp>
      <p:pic>
        <p:nvPicPr>
          <p:cNvPr id="212" name="Imagen 211" descr="Le corresponde la conservación y custodia de la memoria institucional, la certificación y difusión de información y asesorar en las actuaciones jurídicas de la Universidad Distrital Francisco José de Caldas.">
            <a:extLst>
              <a:ext uri="{FF2B5EF4-FFF2-40B4-BE49-F238E27FC236}">
                <a16:creationId xmlns:a16="http://schemas.microsoft.com/office/drawing/2014/main" id="{EE607830-3327-4A53-B458-688EAC9585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40" y="5077684"/>
            <a:ext cx="2374397" cy="1039370"/>
          </a:xfrm>
          <a:prstGeom prst="rect">
            <a:avLst/>
          </a:prstGeom>
        </p:spPr>
      </p:pic>
      <p:sp>
        <p:nvSpPr>
          <p:cNvPr id="151" name="CuadroTexto 150">
            <a:extLst>
              <a:ext uri="{FF2B5EF4-FFF2-40B4-BE49-F238E27FC236}">
                <a16:creationId xmlns:a16="http://schemas.microsoft.com/office/drawing/2014/main" id="{1B623EF9-B982-4D18-A501-6F7B30E33491}"/>
              </a:ext>
            </a:extLst>
          </p:cNvPr>
          <p:cNvSpPr txBox="1"/>
          <p:nvPr/>
        </p:nvSpPr>
        <p:spPr>
          <a:xfrm>
            <a:off x="14017449" y="4341276"/>
            <a:ext cx="149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Jurídica</a:t>
            </a:r>
          </a:p>
        </p:txBody>
      </p:sp>
      <p:pic>
        <p:nvPicPr>
          <p:cNvPr id="205" name="Imagen 204" descr="Es la encargada de ejecutar las políticas, planes, programas y proyectos de carácter jurídico, así como de asesorar y acompañar a las diferentes dependencias administrativas y académicas en el desarrollo de temas jurídicos, normativos, contractuales y de defensa de los intereses de la Universidad.">
            <a:extLst>
              <a:ext uri="{FF2B5EF4-FFF2-40B4-BE49-F238E27FC236}">
                <a16:creationId xmlns:a16="http://schemas.microsoft.com/office/drawing/2014/main" id="{5FE90680-8033-44B3-B053-1BDC3C8E32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769" y="4039460"/>
            <a:ext cx="2579276" cy="1039370"/>
          </a:xfrm>
          <a:prstGeom prst="rect">
            <a:avLst/>
          </a:prstGeom>
        </p:spPr>
      </p:pic>
      <p:sp>
        <p:nvSpPr>
          <p:cNvPr id="152" name="CuadroTexto 151">
            <a:extLst>
              <a:ext uri="{FF2B5EF4-FFF2-40B4-BE49-F238E27FC236}">
                <a16:creationId xmlns:a16="http://schemas.microsoft.com/office/drawing/2014/main" id="{0D64032A-C223-495B-8198-2E93D79311DD}"/>
              </a:ext>
            </a:extLst>
          </p:cNvPr>
          <p:cNvSpPr txBox="1"/>
          <p:nvPr/>
        </p:nvSpPr>
        <p:spPr>
          <a:xfrm>
            <a:off x="13918384" y="5214053"/>
            <a:ext cx="177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Oficina Quejas, Reclamos y de Atención al Ciudadano</a:t>
            </a:r>
          </a:p>
        </p:txBody>
      </p:sp>
      <p:pic>
        <p:nvPicPr>
          <p:cNvPr id="204" name="Imagen 203" descr="Es la dependencia encargada de recibir, radicar y tramitar las acciones ciudadanas, (petición, queja, reclamo, derecho de petición, denuncia, sugerencia, solicitud de información o consulta) que la ciudadanía formule en el ejercicio de control social, relacionadas con el cumplimiento de la Misión de la entidad, los servicios y el funcionamiento de la Universidad.">
            <a:extLst>
              <a:ext uri="{FF2B5EF4-FFF2-40B4-BE49-F238E27FC236}">
                <a16:creationId xmlns:a16="http://schemas.microsoft.com/office/drawing/2014/main" id="{562CA9F0-BA00-4FED-944D-9B30FCE5FF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649" y="5086868"/>
            <a:ext cx="2579276" cy="1039370"/>
          </a:xfrm>
          <a:prstGeom prst="rect">
            <a:avLst/>
          </a:prstGeom>
        </p:spPr>
      </p:pic>
      <p:sp>
        <p:nvSpPr>
          <p:cNvPr id="153" name="CuadroTexto 152">
            <a:extLst>
              <a:ext uri="{FF2B5EF4-FFF2-40B4-BE49-F238E27FC236}">
                <a16:creationId xmlns:a16="http://schemas.microsoft.com/office/drawing/2014/main" id="{DBB5F703-B5B8-47A1-B728-1E649B9AA2CA}"/>
              </a:ext>
            </a:extLst>
          </p:cNvPr>
          <p:cNvSpPr txBox="1"/>
          <p:nvPr/>
        </p:nvSpPr>
        <p:spPr>
          <a:xfrm>
            <a:off x="13899336" y="6365371"/>
            <a:ext cx="177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Actas, Archivo y Microfilmación</a:t>
            </a:r>
          </a:p>
        </p:txBody>
      </p:sp>
      <p:pic>
        <p:nvPicPr>
          <p:cNvPr id="219" name="Imagen 218" descr="Dependencia encargada de salvaguardar, conservar y recuperar la memoria institucional como parte del patrimonio documental de la ciudad-región, facilitando el acceso a la información de forma eficiente, eficaz y efectiva, a través de direcciones archivísticas, administrativas y procedimentales, convirtiendo la información en capital activo de la Universidad.">
            <a:extLst>
              <a:ext uri="{FF2B5EF4-FFF2-40B4-BE49-F238E27FC236}">
                <a16:creationId xmlns:a16="http://schemas.microsoft.com/office/drawing/2014/main" id="{1FCC4949-1DA3-4A28-9564-26F9A5595C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05" y="6141451"/>
            <a:ext cx="2579276" cy="1039370"/>
          </a:xfrm>
          <a:prstGeom prst="rect">
            <a:avLst/>
          </a:prstGeom>
        </p:spPr>
      </p:pic>
      <p:sp>
        <p:nvSpPr>
          <p:cNvPr id="154" name="CuadroTexto 153">
            <a:extLst>
              <a:ext uri="{FF2B5EF4-FFF2-40B4-BE49-F238E27FC236}">
                <a16:creationId xmlns:a16="http://schemas.microsoft.com/office/drawing/2014/main" id="{3EC16E20-2462-4EEE-B876-21FC8B030205}"/>
              </a:ext>
            </a:extLst>
          </p:cNvPr>
          <p:cNvSpPr txBox="1"/>
          <p:nvPr/>
        </p:nvSpPr>
        <p:spPr>
          <a:xfrm>
            <a:off x="10782786" y="6496928"/>
            <a:ext cx="180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Centro Relaciones Interinstitucionales</a:t>
            </a:r>
          </a:p>
        </p:txBody>
      </p:sp>
      <p:pic>
        <p:nvPicPr>
          <p:cNvPr id="238" name="Imagen 237" descr="Se encarga de direccionar y gestionar la interinstitucionalización e internacionalización de la Universidad Francisco José de Caldas a través de acciones de direccionamiento estratégico para la inmersión y participación de la institución en la sociedad del conocimiento en el ámbito local, nacional e internacional.">
            <a:extLst>
              <a:ext uri="{FF2B5EF4-FFF2-40B4-BE49-F238E27FC236}">
                <a16:creationId xmlns:a16="http://schemas.microsoft.com/office/drawing/2014/main" id="{C46A6F45-968C-4AC8-BEC1-2253AD01DA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72" y="6148954"/>
            <a:ext cx="2600771" cy="1113449"/>
          </a:xfrm>
          <a:prstGeom prst="rect">
            <a:avLst/>
          </a:prstGeom>
        </p:spPr>
      </p:pic>
      <p:sp>
        <p:nvSpPr>
          <p:cNvPr id="157" name="CuadroTexto 156">
            <a:extLst>
              <a:ext uri="{FF2B5EF4-FFF2-40B4-BE49-F238E27FC236}">
                <a16:creationId xmlns:a16="http://schemas.microsoft.com/office/drawing/2014/main" id="{C83194DF-94A3-49E3-9D34-FBE7026E7EF4}"/>
              </a:ext>
            </a:extLst>
          </p:cNvPr>
          <p:cNvSpPr txBox="1"/>
          <p:nvPr/>
        </p:nvSpPr>
        <p:spPr>
          <a:xfrm>
            <a:off x="3728081" y="8165141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 Académica</a:t>
            </a:r>
          </a:p>
        </p:txBody>
      </p:sp>
      <p:pic>
        <p:nvPicPr>
          <p:cNvPr id="213" name="Imagen 212" descr="Es una instancia de nivel de dirección de la Universidad Distrital encargada de definir políticas, coordinar programas académicos, y desarrollar proyectos de tipo académico, administrativo para toda la institución.">
            <a:extLst>
              <a:ext uri="{FF2B5EF4-FFF2-40B4-BE49-F238E27FC236}">
                <a16:creationId xmlns:a16="http://schemas.microsoft.com/office/drawing/2014/main" id="{A61D5D7F-B3C5-4C7B-A794-CF35E465D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03" y="7831702"/>
            <a:ext cx="2415771" cy="1085002"/>
          </a:xfrm>
          <a:prstGeom prst="rect">
            <a:avLst/>
          </a:prstGeom>
        </p:spPr>
      </p:pic>
      <p:sp>
        <p:nvSpPr>
          <p:cNvPr id="158" name="CuadroTexto 157">
            <a:extLst>
              <a:ext uri="{FF2B5EF4-FFF2-40B4-BE49-F238E27FC236}">
                <a16:creationId xmlns:a16="http://schemas.microsoft.com/office/drawing/2014/main" id="{30B9BBD9-80AA-466C-A296-719F08A8A39A}"/>
              </a:ext>
            </a:extLst>
          </p:cNvPr>
          <p:cNvSpPr txBox="1"/>
          <p:nvPr/>
        </p:nvSpPr>
        <p:spPr>
          <a:xfrm>
            <a:off x="1985538" y="9787292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Ingeniería</a:t>
            </a:r>
          </a:p>
        </p:txBody>
      </p:sp>
      <p:pic>
        <p:nvPicPr>
          <p:cNvPr id="272" name="Imagen 271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9EA615EA-235D-4275-A130-31652700C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7" y="9451921"/>
            <a:ext cx="2415771" cy="1085002"/>
          </a:xfrm>
          <a:prstGeom prst="rect">
            <a:avLst/>
          </a:prstGeom>
        </p:spPr>
      </p:pic>
      <p:sp>
        <p:nvSpPr>
          <p:cNvPr id="159" name="CuadroTexto 158">
            <a:extLst>
              <a:ext uri="{FF2B5EF4-FFF2-40B4-BE49-F238E27FC236}">
                <a16:creationId xmlns:a16="http://schemas.microsoft.com/office/drawing/2014/main" id="{6521F087-6364-48CF-9240-BB97E806E227}"/>
              </a:ext>
            </a:extLst>
          </p:cNvPr>
          <p:cNvSpPr txBox="1"/>
          <p:nvPr/>
        </p:nvSpPr>
        <p:spPr>
          <a:xfrm>
            <a:off x="1991603" y="10677963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y Educación</a:t>
            </a:r>
          </a:p>
        </p:txBody>
      </p:sp>
      <p:pic>
        <p:nvPicPr>
          <p:cNvPr id="273" name="Imagen 272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AD148ADB-0615-4BA1-8C48-015B34320F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7" y="10475176"/>
            <a:ext cx="2415771" cy="1085002"/>
          </a:xfrm>
          <a:prstGeom prst="rect">
            <a:avLst/>
          </a:prstGeom>
        </p:spPr>
      </p:pic>
      <p:sp>
        <p:nvSpPr>
          <p:cNvPr id="160" name="CuadroTexto 159">
            <a:extLst>
              <a:ext uri="{FF2B5EF4-FFF2-40B4-BE49-F238E27FC236}">
                <a16:creationId xmlns:a16="http://schemas.microsoft.com/office/drawing/2014/main" id="{D01B0689-D740-45A2-AAB2-2BA9AAD73B55}"/>
              </a:ext>
            </a:extLst>
          </p:cNvPr>
          <p:cNvSpPr txBox="1"/>
          <p:nvPr/>
        </p:nvSpPr>
        <p:spPr>
          <a:xfrm>
            <a:off x="1974843" y="11620514"/>
            <a:ext cx="150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Medio Ambiente y Recursos Naturales</a:t>
            </a:r>
          </a:p>
        </p:txBody>
      </p:sp>
      <p:pic>
        <p:nvPicPr>
          <p:cNvPr id="274" name="Imagen 273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F7B73B0D-4E63-489B-9EEE-337DBC6F3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3" y="11483917"/>
            <a:ext cx="2415771" cy="1085002"/>
          </a:xfrm>
          <a:prstGeom prst="rect">
            <a:avLst/>
          </a:prstGeom>
        </p:spPr>
      </p:pic>
      <p:sp>
        <p:nvSpPr>
          <p:cNvPr id="161" name="CuadroTexto 160">
            <a:extLst>
              <a:ext uri="{FF2B5EF4-FFF2-40B4-BE49-F238E27FC236}">
                <a16:creationId xmlns:a16="http://schemas.microsoft.com/office/drawing/2014/main" id="{47FF09FF-4518-4B79-9F94-5DA30958C0E1}"/>
              </a:ext>
            </a:extLst>
          </p:cNvPr>
          <p:cNvSpPr txBox="1"/>
          <p:nvPr/>
        </p:nvSpPr>
        <p:spPr>
          <a:xfrm>
            <a:off x="1985538" y="12810475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Tecnológica</a:t>
            </a:r>
          </a:p>
        </p:txBody>
      </p:sp>
      <p:pic>
        <p:nvPicPr>
          <p:cNvPr id="275" name="Imagen 274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4FB70601-A95D-422C-92FC-38B486BD53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7" y="12507178"/>
            <a:ext cx="2415771" cy="1085002"/>
          </a:xfrm>
          <a:prstGeom prst="rect">
            <a:avLst/>
          </a:prstGeom>
        </p:spPr>
      </p:pic>
      <p:sp>
        <p:nvSpPr>
          <p:cNvPr id="162" name="CuadroTexto 161">
            <a:extLst>
              <a:ext uri="{FF2B5EF4-FFF2-40B4-BE49-F238E27FC236}">
                <a16:creationId xmlns:a16="http://schemas.microsoft.com/office/drawing/2014/main" id="{6F206279-B7D0-4DB5-B5F6-079CDBD536D5}"/>
              </a:ext>
            </a:extLst>
          </p:cNvPr>
          <p:cNvSpPr txBox="1"/>
          <p:nvPr/>
        </p:nvSpPr>
        <p:spPr>
          <a:xfrm>
            <a:off x="1974308" y="13876888"/>
            <a:ext cx="1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Artes ASAB</a:t>
            </a:r>
          </a:p>
        </p:txBody>
      </p:sp>
      <p:pic>
        <p:nvPicPr>
          <p:cNvPr id="276" name="Imagen 275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4F886F0F-B7C5-4399-8A8A-ACF53907FC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7" y="13515922"/>
            <a:ext cx="2415771" cy="1085002"/>
          </a:xfrm>
          <a:prstGeom prst="rect">
            <a:avLst/>
          </a:prstGeom>
        </p:spPr>
      </p:pic>
      <p:sp>
        <p:nvSpPr>
          <p:cNvPr id="167" name="CuadroTexto 166">
            <a:extLst>
              <a:ext uri="{FF2B5EF4-FFF2-40B4-BE49-F238E27FC236}">
                <a16:creationId xmlns:a16="http://schemas.microsoft.com/office/drawing/2014/main" id="{6274EB54-F43F-4D6B-8D9C-94F475A97262}"/>
              </a:ext>
            </a:extLst>
          </p:cNvPr>
          <p:cNvSpPr txBox="1"/>
          <p:nvPr/>
        </p:nvSpPr>
        <p:spPr>
          <a:xfrm>
            <a:off x="1967564" y="14653093"/>
            <a:ext cx="14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Facultad Ciencias Matemáticas y Naturales</a:t>
            </a:r>
          </a:p>
        </p:txBody>
      </p:sp>
      <p:pic>
        <p:nvPicPr>
          <p:cNvPr id="277" name="Imagen 276" descr="La facultad dirige y administra los proyectos académicos y sus recursos, de conformidad con lo establecido en el Estatuto Académico.">
            <a:extLst>
              <a:ext uri="{FF2B5EF4-FFF2-40B4-BE49-F238E27FC236}">
                <a16:creationId xmlns:a16="http://schemas.microsoft.com/office/drawing/2014/main" id="{3F39C525-D1C3-46F8-BC49-496C502E7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1" y="14539178"/>
            <a:ext cx="2415771" cy="1085002"/>
          </a:xfrm>
          <a:prstGeom prst="rect">
            <a:avLst/>
          </a:prstGeom>
        </p:spPr>
      </p:pic>
      <p:sp>
        <p:nvSpPr>
          <p:cNvPr id="170" name="CuadroTexto 169">
            <a:extLst>
              <a:ext uri="{FF2B5EF4-FFF2-40B4-BE49-F238E27FC236}">
                <a16:creationId xmlns:a16="http://schemas.microsoft.com/office/drawing/2014/main" id="{5A58AD07-6972-401D-B2E0-C98E75EBC5FD}"/>
              </a:ext>
            </a:extLst>
          </p:cNvPr>
          <p:cNvSpPr txBox="1"/>
          <p:nvPr/>
        </p:nvSpPr>
        <p:spPr>
          <a:xfrm>
            <a:off x="5885869" y="9610207"/>
            <a:ext cx="158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Centro de Investigaciones y Desarrollo Científico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4" name="Imagen 213" descr="Unidad académica y administrativa responsable de la orientación y desempeño investigativo de los profesores de la Universidad Distrital.">
            <a:extLst>
              <a:ext uri="{FF2B5EF4-FFF2-40B4-BE49-F238E27FC236}">
                <a16:creationId xmlns:a16="http://schemas.microsoft.com/office/drawing/2014/main" id="{ED877A6C-71D8-427E-8D8C-D1D4B60EDF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7" y="9455419"/>
            <a:ext cx="2415771" cy="1085002"/>
          </a:xfrm>
          <a:prstGeom prst="rect">
            <a:avLst/>
          </a:prstGeom>
        </p:spPr>
      </p:pic>
      <p:sp>
        <p:nvSpPr>
          <p:cNvPr id="173" name="CuadroTexto 172">
            <a:extLst>
              <a:ext uri="{FF2B5EF4-FFF2-40B4-BE49-F238E27FC236}">
                <a16:creationId xmlns:a16="http://schemas.microsoft.com/office/drawing/2014/main" id="{11218006-FA7B-4668-9038-771A2066DBF7}"/>
              </a:ext>
            </a:extLst>
          </p:cNvPr>
          <p:cNvSpPr txBox="1"/>
          <p:nvPr/>
        </p:nvSpPr>
        <p:spPr>
          <a:xfrm>
            <a:off x="5987344" y="10912586"/>
            <a:ext cx="138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I3+</a:t>
            </a:r>
          </a:p>
        </p:txBody>
      </p:sp>
      <p:pic>
        <p:nvPicPr>
          <p:cNvPr id="244" name="Imagen 243" descr="Unidad académica ejecutora, adscrita al Centro de Investigaciones y Desarrollo Científico o quien haga sus veces, que involucra a los grupos de investigación y los programas de Maestría y Doctorado para realizar programas y proyectos de investigación e innovación en Ingeniería, así como transferencia de resultados de investigación.">
            <a:extLst>
              <a:ext uri="{FF2B5EF4-FFF2-40B4-BE49-F238E27FC236}">
                <a16:creationId xmlns:a16="http://schemas.microsoft.com/office/drawing/2014/main" id="{2C9D0A02-4D4B-48E8-8CE2-EB51C8B5A5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83" y="10485091"/>
            <a:ext cx="2415771" cy="1085002"/>
          </a:xfrm>
          <a:prstGeom prst="rect">
            <a:avLst/>
          </a:prstGeom>
        </p:spPr>
      </p:pic>
      <p:sp>
        <p:nvSpPr>
          <p:cNvPr id="175" name="CuadroTexto 174">
            <a:extLst>
              <a:ext uri="{FF2B5EF4-FFF2-40B4-BE49-F238E27FC236}">
                <a16:creationId xmlns:a16="http://schemas.microsoft.com/office/drawing/2014/main" id="{9CB1D521-3965-4ED8-B069-99E515BCB01E}"/>
              </a:ext>
            </a:extLst>
          </p:cNvPr>
          <p:cNvSpPr txBox="1"/>
          <p:nvPr/>
        </p:nvSpPr>
        <p:spPr>
          <a:xfrm>
            <a:off x="5929707" y="11578779"/>
            <a:ext cx="15398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Instituto de Extensión y Educación para el Trabajo y Desarrollo Humano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" name="Imagen 214" descr="Le corresponde promover convenios de cooperación, asesoría, asistencia, técnica, capacitación e investigación con entidades nacionales e internacionales sobre asuntos de interés para el Distrito Capital, otras entidades territoriales y la Universidad.">
            <a:extLst>
              <a:ext uri="{FF2B5EF4-FFF2-40B4-BE49-F238E27FC236}">
                <a16:creationId xmlns:a16="http://schemas.microsoft.com/office/drawing/2014/main" id="{CA7FB841-DF67-4FDC-B95E-7B8C8FCEC0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60" y="11498174"/>
            <a:ext cx="2415771" cy="1058841"/>
          </a:xfrm>
          <a:prstGeom prst="rect">
            <a:avLst/>
          </a:prstGeom>
        </p:spPr>
      </p:pic>
      <p:sp>
        <p:nvSpPr>
          <p:cNvPr id="176" name="CuadroTexto 175">
            <a:extLst>
              <a:ext uri="{FF2B5EF4-FFF2-40B4-BE49-F238E27FC236}">
                <a16:creationId xmlns:a16="http://schemas.microsoft.com/office/drawing/2014/main" id="{C713C89C-B67D-4D99-A46D-A7618C2A33C9}"/>
              </a:ext>
            </a:extLst>
          </p:cNvPr>
          <p:cNvSpPr txBox="1"/>
          <p:nvPr/>
        </p:nvSpPr>
        <p:spPr>
          <a:xfrm>
            <a:off x="6000088" y="12675113"/>
            <a:ext cx="1387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Instituto de Lenguas de la Universidad Distrital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0" name="Imagen 239" descr="Es la encargada de contribuir a la formación de seres humanos integrales dispuestos a generar cambios en su entorno a partir de reflexiones suscitadas a lo largo del aprendizaje de lenguas en el marco de la educación para el trabajo y el desarrollo humano.">
            <a:extLst>
              <a:ext uri="{FF2B5EF4-FFF2-40B4-BE49-F238E27FC236}">
                <a16:creationId xmlns:a16="http://schemas.microsoft.com/office/drawing/2014/main" id="{C4FDDFFD-0C5B-4EA9-BB01-B9AB64EB80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78" y="12503325"/>
            <a:ext cx="2415771" cy="1058841"/>
          </a:xfrm>
          <a:prstGeom prst="rect">
            <a:avLst/>
          </a:prstGeom>
        </p:spPr>
      </p:pic>
      <p:sp>
        <p:nvSpPr>
          <p:cNvPr id="177" name="CuadroTexto 176">
            <a:extLst>
              <a:ext uri="{FF2B5EF4-FFF2-40B4-BE49-F238E27FC236}">
                <a16:creationId xmlns:a16="http://schemas.microsoft.com/office/drawing/2014/main" id="{E0AA8209-62E7-453C-A8E7-E0D19ECB279D}"/>
              </a:ext>
            </a:extLst>
          </p:cNvPr>
          <p:cNvSpPr txBox="1"/>
          <p:nvPr/>
        </p:nvSpPr>
        <p:spPr>
          <a:xfrm>
            <a:off x="5965913" y="13659716"/>
            <a:ext cx="1453854" cy="781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Instituto para la Pedagogía, la Paz y el Conflicto Urbano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Imagen 241" descr="Es la encargada de investigar, educar, y generar iniciativas de proyección social en torno a la paz, el conflicto y la ciudadanía, tanto en el espacio local como en las regiones de Colombia.">
            <a:extLst>
              <a:ext uri="{FF2B5EF4-FFF2-40B4-BE49-F238E27FC236}">
                <a16:creationId xmlns:a16="http://schemas.microsoft.com/office/drawing/2014/main" id="{F9EA241C-DA58-401C-807B-17EF8B398E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2" y="13465910"/>
            <a:ext cx="2452279" cy="1108109"/>
          </a:xfrm>
          <a:prstGeom prst="rect">
            <a:avLst/>
          </a:prstGeom>
        </p:spPr>
      </p:pic>
      <p:sp>
        <p:nvSpPr>
          <p:cNvPr id="178" name="CuadroTexto 177">
            <a:extLst>
              <a:ext uri="{FF2B5EF4-FFF2-40B4-BE49-F238E27FC236}">
                <a16:creationId xmlns:a16="http://schemas.microsoft.com/office/drawing/2014/main" id="{35AEED8D-71EE-4B6C-BFEE-5C9AF67415BC}"/>
              </a:ext>
            </a:extLst>
          </p:cNvPr>
          <p:cNvSpPr txBox="1"/>
          <p:nvPr/>
        </p:nvSpPr>
        <p:spPr>
          <a:xfrm>
            <a:off x="6002948" y="14606223"/>
            <a:ext cx="138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Instituto de Estudios e Investigaciones Educativas</a:t>
            </a:r>
          </a:p>
        </p:txBody>
      </p:sp>
      <p:pic>
        <p:nvPicPr>
          <p:cNvPr id="243" name="Imagen 242" descr="Es la encargada de la realización de programas y proyectos de investigación e innovación educativa, pedagógica y didáctica en diferentes campos del saber.">
            <a:extLst>
              <a:ext uri="{FF2B5EF4-FFF2-40B4-BE49-F238E27FC236}">
                <a16:creationId xmlns:a16="http://schemas.microsoft.com/office/drawing/2014/main" id="{858AB4E0-20D2-4EC7-A2BD-73E7EF5B01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0" y="14472539"/>
            <a:ext cx="2415771" cy="1058841"/>
          </a:xfrm>
          <a:prstGeom prst="rect">
            <a:avLst/>
          </a:prstGeom>
        </p:spPr>
      </p:pic>
      <p:sp>
        <p:nvSpPr>
          <p:cNvPr id="181" name="CuadroTexto 180">
            <a:extLst>
              <a:ext uri="{FF2B5EF4-FFF2-40B4-BE49-F238E27FC236}">
                <a16:creationId xmlns:a16="http://schemas.microsoft.com/office/drawing/2014/main" id="{E508B037-99D7-4C74-9D9A-B6D59644649E}"/>
              </a:ext>
            </a:extLst>
          </p:cNvPr>
          <p:cNvSpPr txBox="1"/>
          <p:nvPr/>
        </p:nvSpPr>
        <p:spPr>
          <a:xfrm>
            <a:off x="9660946" y="10341081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Bienestar Institucional</a:t>
            </a:r>
          </a:p>
        </p:txBody>
      </p:sp>
      <p:pic>
        <p:nvPicPr>
          <p:cNvPr id="221" name="Imagen 220" descr="Es la encargada de la búsqueda de bienestar tiene carácter permanente y continuo, en el cual todos sus integrantes reconocen y participan en su definición como personas, ciudadanos y profesionales, comprometidos con su desarrollo personal, construyendo sentido de pertenencia con la institución y coadyuvando para la construcción de su propio proyecto de vida.">
            <a:extLst>
              <a:ext uri="{FF2B5EF4-FFF2-40B4-BE49-F238E27FC236}">
                <a16:creationId xmlns:a16="http://schemas.microsoft.com/office/drawing/2014/main" id="{1EFCECB7-C09D-45BA-9EC5-50225FDB09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23" y="10044754"/>
            <a:ext cx="2371349" cy="1039370"/>
          </a:xfrm>
          <a:prstGeom prst="rect">
            <a:avLst/>
          </a:prstGeom>
        </p:spPr>
      </p:pic>
      <p:sp>
        <p:nvSpPr>
          <p:cNvPr id="186" name="CuadroTexto 185">
            <a:extLst>
              <a:ext uri="{FF2B5EF4-FFF2-40B4-BE49-F238E27FC236}">
                <a16:creationId xmlns:a16="http://schemas.microsoft.com/office/drawing/2014/main" id="{30ADE7A5-EFCF-4914-B815-53AA88F0D79D}"/>
              </a:ext>
            </a:extLst>
          </p:cNvPr>
          <p:cNvSpPr txBox="1"/>
          <p:nvPr/>
        </p:nvSpPr>
        <p:spPr>
          <a:xfrm>
            <a:off x="9713090" y="11272988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Red de Datos UDNET</a:t>
            </a:r>
          </a:p>
        </p:txBody>
      </p:sp>
      <p:pic>
        <p:nvPicPr>
          <p:cNvPr id="223" name="Imagen 222" descr="Responsable por la racionalización de los recursos informáticos de la Universidad, organizarlos y administrarlos, para ser utilizados como plataforma de desarrollo académico y la modernización de los procesos administrativos.">
            <a:extLst>
              <a:ext uri="{FF2B5EF4-FFF2-40B4-BE49-F238E27FC236}">
                <a16:creationId xmlns:a16="http://schemas.microsoft.com/office/drawing/2014/main" id="{7C39E3EF-E966-4215-A5D5-5D4983B96A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0" y="10984282"/>
            <a:ext cx="2371349" cy="1039370"/>
          </a:xfrm>
          <a:prstGeom prst="rect">
            <a:avLst/>
          </a:prstGeom>
        </p:spPr>
      </p:pic>
      <p:sp>
        <p:nvSpPr>
          <p:cNvPr id="187" name="CuadroTexto 186">
            <a:extLst>
              <a:ext uri="{FF2B5EF4-FFF2-40B4-BE49-F238E27FC236}">
                <a16:creationId xmlns:a16="http://schemas.microsoft.com/office/drawing/2014/main" id="{DF796F0A-2F7D-46B4-9621-D46BC4050614}"/>
              </a:ext>
            </a:extLst>
          </p:cNvPr>
          <p:cNvSpPr txBox="1"/>
          <p:nvPr/>
        </p:nvSpPr>
        <p:spPr>
          <a:xfrm>
            <a:off x="9694510" y="12265337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Biblioteca</a:t>
            </a:r>
          </a:p>
        </p:txBody>
      </p:sp>
      <p:pic>
        <p:nvPicPr>
          <p:cNvPr id="222" name="Imagen 221" descr="Es la encargada de proveer acceso a la información con calidad, responsabilidad y equidad proponiendo porque el acervo bibliográfico sea oportuno, actualizado y pertinente con el fin de satisfacer las necesidades de información de la comunidad académica para apoyar los procesos de formación ciudadana, profesional e investigativa en la construcción de cultura y proyección social del conocimiento.">
            <a:extLst>
              <a:ext uri="{FF2B5EF4-FFF2-40B4-BE49-F238E27FC236}">
                <a16:creationId xmlns:a16="http://schemas.microsoft.com/office/drawing/2014/main" id="{B7197392-3437-458A-861F-DDAA3A282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88" y="11920277"/>
            <a:ext cx="2371349" cy="1039370"/>
          </a:xfrm>
          <a:prstGeom prst="rect">
            <a:avLst/>
          </a:prstGeom>
        </p:spPr>
      </p:pic>
      <p:sp>
        <p:nvSpPr>
          <p:cNvPr id="188" name="CuadroTexto 187">
            <a:extLst>
              <a:ext uri="{FF2B5EF4-FFF2-40B4-BE49-F238E27FC236}">
                <a16:creationId xmlns:a16="http://schemas.microsoft.com/office/drawing/2014/main" id="{A9C1E149-3898-43DE-A59A-27FCF3757772}"/>
              </a:ext>
            </a:extLst>
          </p:cNvPr>
          <p:cNvSpPr txBox="1"/>
          <p:nvPr/>
        </p:nvSpPr>
        <p:spPr>
          <a:xfrm>
            <a:off x="9692654" y="13220223"/>
            <a:ext cx="144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Publicaciones</a:t>
            </a:r>
          </a:p>
        </p:txBody>
      </p:sp>
      <p:pic>
        <p:nvPicPr>
          <p:cNvPr id="245" name="Imagen 244" descr="Le corresponde a esta dependencia la coordinación de los editoriales que se elaboran en imprenta interna y externa de la Universidad, de conformidad con las normas y procedimientos establecidos.">
            <a:extLst>
              <a:ext uri="{FF2B5EF4-FFF2-40B4-BE49-F238E27FC236}">
                <a16:creationId xmlns:a16="http://schemas.microsoft.com/office/drawing/2014/main" id="{47BCF062-E4F1-44C6-8678-570A57ECA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37" y="12888920"/>
            <a:ext cx="2374397" cy="1039370"/>
          </a:xfrm>
          <a:prstGeom prst="rect">
            <a:avLst/>
          </a:prstGeom>
        </p:spPr>
      </p:pic>
      <p:sp>
        <p:nvSpPr>
          <p:cNvPr id="189" name="CuadroTexto 188">
            <a:extLst>
              <a:ext uri="{FF2B5EF4-FFF2-40B4-BE49-F238E27FC236}">
                <a16:creationId xmlns:a16="http://schemas.microsoft.com/office/drawing/2014/main" id="{CDAF3447-2E36-485F-8ABE-B734A07F1B89}"/>
              </a:ext>
            </a:extLst>
          </p:cNvPr>
          <p:cNvSpPr txBox="1"/>
          <p:nvPr/>
        </p:nvSpPr>
        <p:spPr>
          <a:xfrm>
            <a:off x="9738282" y="14152833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Emisora LAUD Estéreo</a:t>
            </a:r>
          </a:p>
        </p:txBody>
      </p:sp>
      <p:pic>
        <p:nvPicPr>
          <p:cNvPr id="207" name="Imagen 206" descr="Es la encargada de difundir la cultura, la ciencia y la tecnología, en Bogotá, a través de una programación, orientada hacia el interés público, haciendo énfasis estratégico en la música latinoamericana como identificación, distinción y diferenciación de la emisora.">
            <a:extLst>
              <a:ext uri="{FF2B5EF4-FFF2-40B4-BE49-F238E27FC236}">
                <a16:creationId xmlns:a16="http://schemas.microsoft.com/office/drawing/2014/main" id="{4225F6BE-9CF7-4964-B0B1-CFDD285F1C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6" y="13825095"/>
            <a:ext cx="2374397" cy="1039370"/>
          </a:xfrm>
          <a:prstGeom prst="rect">
            <a:avLst/>
          </a:prstGeom>
        </p:spPr>
      </p:pic>
      <p:sp>
        <p:nvSpPr>
          <p:cNvPr id="190" name="CuadroTexto 189">
            <a:extLst>
              <a:ext uri="{FF2B5EF4-FFF2-40B4-BE49-F238E27FC236}">
                <a16:creationId xmlns:a16="http://schemas.microsoft.com/office/drawing/2014/main" id="{2309C794-C008-432C-BE63-114ADE10DA11}"/>
              </a:ext>
            </a:extLst>
          </p:cNvPr>
          <p:cNvSpPr txBox="1"/>
          <p:nvPr/>
        </p:nvSpPr>
        <p:spPr>
          <a:xfrm>
            <a:off x="13286264" y="8147455"/>
            <a:ext cx="146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 y Financiera</a:t>
            </a:r>
          </a:p>
        </p:txBody>
      </p:sp>
      <p:pic>
        <p:nvPicPr>
          <p:cNvPr id="216" name="Imagen 215" descr="Es la encargada de liderar y gerenciar los procesos de gestión administrativa y financiera, mediante la optimización de los recursos de talento humano, físicos y financieros, integrando, facilitando y promoviendo una cultura austera y transparente, prestando un servicio amable, confiable y oportuno, como apoyo al adecuado desarrollo de los procesos académicos de la Universidad Distrital Francisco José de Caldas.">
            <a:extLst>
              <a:ext uri="{FF2B5EF4-FFF2-40B4-BE49-F238E27FC236}">
                <a16:creationId xmlns:a16="http://schemas.microsoft.com/office/drawing/2014/main" id="{A3509678-D777-4193-B196-5BEF9BDB8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736" y="7899624"/>
            <a:ext cx="2478473" cy="1057481"/>
          </a:xfrm>
          <a:prstGeom prst="rect">
            <a:avLst/>
          </a:prstGeom>
        </p:spPr>
      </p:pic>
      <p:sp>
        <p:nvSpPr>
          <p:cNvPr id="191" name="CuadroTexto 190">
            <a:extLst>
              <a:ext uri="{FF2B5EF4-FFF2-40B4-BE49-F238E27FC236}">
                <a16:creationId xmlns:a16="http://schemas.microsoft.com/office/drawing/2014/main" id="{4AAECA82-EB03-425E-94D8-009D58454E38}"/>
              </a:ext>
            </a:extLst>
          </p:cNvPr>
          <p:cNvSpPr txBox="1"/>
          <p:nvPr/>
        </p:nvSpPr>
        <p:spPr>
          <a:xfrm>
            <a:off x="13257425" y="9390997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División Recursos Humanos</a:t>
            </a:r>
          </a:p>
        </p:txBody>
      </p:sp>
      <p:pic>
        <p:nvPicPr>
          <p:cNvPr id="218" name="Imagen 217" descr="Se encarga de contribuir a la adecuada administración y desarrollo del Talento Humano de la institución, de manera que se garantice una adecuada optimización y efectividad de los procesos a través de la correcta utilización de los medios técnicos, tecnológicos, informativos y logísticos que posee la Universidad Distrital.">
            <a:extLst>
              <a:ext uri="{FF2B5EF4-FFF2-40B4-BE49-F238E27FC236}">
                <a16:creationId xmlns:a16="http://schemas.microsoft.com/office/drawing/2014/main" id="{056BFFE7-8699-47E3-AA10-25F698BAB2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08" y="9154878"/>
            <a:ext cx="2374397" cy="1039370"/>
          </a:xfrm>
          <a:prstGeom prst="rect">
            <a:avLst/>
          </a:prstGeom>
        </p:spPr>
      </p:pic>
      <p:sp>
        <p:nvSpPr>
          <p:cNvPr id="227" name="CuadroTexto 226">
            <a:extLst>
              <a:ext uri="{FF2B5EF4-FFF2-40B4-BE49-F238E27FC236}">
                <a16:creationId xmlns:a16="http://schemas.microsoft.com/office/drawing/2014/main" id="{D4150D26-2C62-96C5-AFBD-F204954156CC}"/>
              </a:ext>
            </a:extLst>
          </p:cNvPr>
          <p:cNvSpPr txBox="1"/>
          <p:nvPr/>
        </p:nvSpPr>
        <p:spPr>
          <a:xfrm>
            <a:off x="15874420" y="942900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Novedades</a:t>
            </a:r>
          </a:p>
        </p:txBody>
      </p:sp>
      <p:pic>
        <p:nvPicPr>
          <p:cNvPr id="2" name="Imagen 1" descr="Es la encargada de la fijación de métodos y procedimientos del trabajo de la División, así como las actividades de registro, y control de persona referente a novedades, nomina, liquidación de prestaciones, hojas de vida, vacaciones, pensiones, licencias, etc.">
            <a:extLst>
              <a:ext uri="{FF2B5EF4-FFF2-40B4-BE49-F238E27FC236}">
                <a16:creationId xmlns:a16="http://schemas.microsoft.com/office/drawing/2014/main" id="{1570D2D0-A71D-16E0-16E2-B8D4F4E9D1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610" y="9119681"/>
            <a:ext cx="2374397" cy="1039370"/>
          </a:xfrm>
          <a:prstGeom prst="rect">
            <a:avLst/>
          </a:prstGeom>
        </p:spPr>
      </p:pic>
      <p:sp>
        <p:nvSpPr>
          <p:cNvPr id="192" name="CuadroTexto 191">
            <a:extLst>
              <a:ext uri="{FF2B5EF4-FFF2-40B4-BE49-F238E27FC236}">
                <a16:creationId xmlns:a16="http://schemas.microsoft.com/office/drawing/2014/main" id="{0E371C36-3B29-48F7-A927-7CAE9A9B71B3}"/>
              </a:ext>
            </a:extLst>
          </p:cNvPr>
          <p:cNvSpPr txBox="1"/>
          <p:nvPr/>
        </p:nvSpPr>
        <p:spPr>
          <a:xfrm>
            <a:off x="13283620" y="11819784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División Recursos Financieros</a:t>
            </a:r>
          </a:p>
        </p:txBody>
      </p:sp>
      <p:pic>
        <p:nvPicPr>
          <p:cNvPr id="217" name="Imagen 216" descr="Es la dependencia que responde por la administración, planeación, y organización del Sistema Financiero de la Universidad.">
            <a:extLst>
              <a:ext uri="{FF2B5EF4-FFF2-40B4-BE49-F238E27FC236}">
                <a16:creationId xmlns:a16="http://schemas.microsoft.com/office/drawing/2014/main" id="{68C8DD27-FEFF-4368-BEE8-92806F6FB7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91" y="11620514"/>
            <a:ext cx="2374397" cy="1039370"/>
          </a:xfrm>
          <a:prstGeom prst="rect">
            <a:avLst/>
          </a:prstGeom>
        </p:spPr>
      </p:pic>
      <p:sp>
        <p:nvSpPr>
          <p:cNvPr id="228" name="CuadroTexto 227">
            <a:extLst>
              <a:ext uri="{FF2B5EF4-FFF2-40B4-BE49-F238E27FC236}">
                <a16:creationId xmlns:a16="http://schemas.microsoft.com/office/drawing/2014/main" id="{ECC27218-390D-C307-241F-2C17735E1315}"/>
              </a:ext>
            </a:extLst>
          </p:cNvPr>
          <p:cNvSpPr txBox="1"/>
          <p:nvPr/>
        </p:nvSpPr>
        <p:spPr>
          <a:xfrm>
            <a:off x="15925855" y="1077393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Presupuesto</a:t>
            </a:r>
          </a:p>
        </p:txBody>
      </p:sp>
      <p:pic>
        <p:nvPicPr>
          <p:cNvPr id="4" name="Imagen 3" descr="Responsable de preparar los informes presupuestales y presentarlos a las dependencias correspondientes de correspondencia con los plazos estipulados para tal fin.">
            <a:extLst>
              <a:ext uri="{FF2B5EF4-FFF2-40B4-BE49-F238E27FC236}">
                <a16:creationId xmlns:a16="http://schemas.microsoft.com/office/drawing/2014/main" id="{736B28AC-14EF-A105-3D54-85FE5BADA4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90" y="10456149"/>
            <a:ext cx="2374397" cy="1039370"/>
          </a:xfrm>
          <a:prstGeom prst="rect">
            <a:avLst/>
          </a:prstGeom>
        </p:spPr>
      </p:pic>
      <p:sp>
        <p:nvSpPr>
          <p:cNvPr id="229" name="CuadroTexto 228">
            <a:extLst>
              <a:ext uri="{FF2B5EF4-FFF2-40B4-BE49-F238E27FC236}">
                <a16:creationId xmlns:a16="http://schemas.microsoft.com/office/drawing/2014/main" id="{03A77149-4E24-668E-7570-2327CD9A4766}"/>
              </a:ext>
            </a:extLst>
          </p:cNvPr>
          <p:cNvSpPr txBox="1"/>
          <p:nvPr/>
        </p:nvSpPr>
        <p:spPr>
          <a:xfrm>
            <a:off x="15948715" y="1191503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Contabilidad</a:t>
            </a:r>
          </a:p>
        </p:txBody>
      </p:sp>
      <p:pic>
        <p:nvPicPr>
          <p:cNvPr id="3" name="Imagen 2" descr="Corresponde a esta dependencia llevar diligentemente la contabilidad general de la Universidad sobre bases uniformes de acuerdo con los principios de contabilidad generalmente aceptados y dando cumplimiento a las disposiciones legales, fiscales y administrativas vigentes.">
            <a:extLst>
              <a:ext uri="{FF2B5EF4-FFF2-40B4-BE49-F238E27FC236}">
                <a16:creationId xmlns:a16="http://schemas.microsoft.com/office/drawing/2014/main" id="{DE297ABA-00B9-ED94-8CB8-D365CF285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11" y="11615866"/>
            <a:ext cx="2374397" cy="1039370"/>
          </a:xfrm>
          <a:prstGeom prst="rect">
            <a:avLst/>
          </a:prstGeom>
        </p:spPr>
      </p:pic>
      <p:sp>
        <p:nvSpPr>
          <p:cNvPr id="230" name="CuadroTexto 229">
            <a:extLst>
              <a:ext uri="{FF2B5EF4-FFF2-40B4-BE49-F238E27FC236}">
                <a16:creationId xmlns:a16="http://schemas.microsoft.com/office/drawing/2014/main" id="{326DB2AE-0161-9634-1A17-BA2156E73AAC}"/>
              </a:ext>
            </a:extLst>
          </p:cNvPr>
          <p:cNvSpPr txBox="1"/>
          <p:nvPr/>
        </p:nvSpPr>
        <p:spPr>
          <a:xfrm>
            <a:off x="15967765" y="13067559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Tesorería General</a:t>
            </a:r>
          </a:p>
        </p:txBody>
      </p:sp>
      <p:pic>
        <p:nvPicPr>
          <p:cNvPr id="5" name="Imagen 4" descr="Corresponde a esta dependencia recaudar los derechos pecuniarios, aportes, auxilios, ventas de servicios, y demás ingresos de la Universidad; así como recaudar fondos provenientes del presupuesto Nacional y de los Organismos Centrales.">
            <a:extLst>
              <a:ext uri="{FF2B5EF4-FFF2-40B4-BE49-F238E27FC236}">
                <a16:creationId xmlns:a16="http://schemas.microsoft.com/office/drawing/2014/main" id="{8EAC1C2F-C18B-5828-5EFB-04A55FAD86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523" y="12752031"/>
            <a:ext cx="2374397" cy="1039370"/>
          </a:xfrm>
          <a:prstGeom prst="rect">
            <a:avLst/>
          </a:prstGeom>
        </p:spPr>
      </p:pic>
      <p:sp>
        <p:nvSpPr>
          <p:cNvPr id="193" name="CuadroTexto 192">
            <a:extLst>
              <a:ext uri="{FF2B5EF4-FFF2-40B4-BE49-F238E27FC236}">
                <a16:creationId xmlns:a16="http://schemas.microsoft.com/office/drawing/2014/main" id="{12A2856B-9F1F-49BF-8C5B-E00862F65386}"/>
              </a:ext>
            </a:extLst>
          </p:cNvPr>
          <p:cNvSpPr txBox="1"/>
          <p:nvPr/>
        </p:nvSpPr>
        <p:spPr>
          <a:xfrm>
            <a:off x="13276212" y="14452615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División Recursos Físicos</a:t>
            </a:r>
          </a:p>
        </p:txBody>
      </p:sp>
      <p:pic>
        <p:nvPicPr>
          <p:cNvPr id="287" name="Imagen 286" descr="Se encarga de responder por la administración, planeación, organización de los bienes de la Universidad.">
            <a:extLst>
              <a:ext uri="{FF2B5EF4-FFF2-40B4-BE49-F238E27FC236}">
                <a16:creationId xmlns:a16="http://schemas.microsoft.com/office/drawing/2014/main" id="{6C46D7EF-AC97-4656-9D56-BD4E32E0BE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38" y="14237021"/>
            <a:ext cx="2374397" cy="1039370"/>
          </a:xfrm>
          <a:prstGeom prst="rect">
            <a:avLst/>
          </a:prstGeom>
        </p:spPr>
      </p:pic>
      <p:sp>
        <p:nvSpPr>
          <p:cNvPr id="231" name="CuadroTexto 230">
            <a:extLst>
              <a:ext uri="{FF2B5EF4-FFF2-40B4-BE49-F238E27FC236}">
                <a16:creationId xmlns:a16="http://schemas.microsoft.com/office/drawing/2014/main" id="{C7F053AE-7678-79BD-EFCE-FEFC0EC7E5EB}"/>
              </a:ext>
            </a:extLst>
          </p:cNvPr>
          <p:cNvSpPr txBox="1"/>
          <p:nvPr/>
        </p:nvSpPr>
        <p:spPr>
          <a:xfrm>
            <a:off x="15933475" y="14086734"/>
            <a:ext cx="138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Sección Compras</a:t>
            </a:r>
          </a:p>
        </p:txBody>
      </p:sp>
      <p:pic>
        <p:nvPicPr>
          <p:cNvPr id="25" name="Imagen 24" descr="Le corresponde en coordinación con la División de Recursos Físicos la fijación de métodos programas de trabajo y en la formulación de políticas referentes a la adquisición de bienes y servicios por parte de la Universidad.">
            <a:extLst>
              <a:ext uri="{FF2B5EF4-FFF2-40B4-BE49-F238E27FC236}">
                <a16:creationId xmlns:a16="http://schemas.microsoft.com/office/drawing/2014/main" id="{26C7FD90-7EA3-5C90-512B-E36F21030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90" y="13775617"/>
            <a:ext cx="2374397" cy="1039370"/>
          </a:xfrm>
          <a:prstGeom prst="rect">
            <a:avLst/>
          </a:prstGeom>
        </p:spPr>
      </p:pic>
      <p:sp>
        <p:nvSpPr>
          <p:cNvPr id="232" name="CuadroTexto 231">
            <a:extLst>
              <a:ext uri="{FF2B5EF4-FFF2-40B4-BE49-F238E27FC236}">
                <a16:creationId xmlns:a16="http://schemas.microsoft.com/office/drawing/2014/main" id="{002A0D2B-76F3-535D-91FC-BA7F08B3FECA}"/>
              </a:ext>
            </a:extLst>
          </p:cNvPr>
          <p:cNvSpPr txBox="1"/>
          <p:nvPr/>
        </p:nvSpPr>
        <p:spPr>
          <a:xfrm>
            <a:off x="15977290" y="14991609"/>
            <a:ext cx="13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Almacén General e Inventarios</a:t>
            </a:r>
          </a:p>
        </p:txBody>
      </p:sp>
      <p:pic>
        <p:nvPicPr>
          <p:cNvPr id="26" name="Imagen 25" descr="Coordina la fijación de métodos y programas de trabajo en la formulación de políticas, bajo la aplicación objetiva de los procedimientos que se empleen para el ingreso y salida de bienes muebles, así como los elementos de consumo y sus consecuentes mecanismos de clasificación, registro, orden, control, y conservación, los que deben ser claros, precisos y metódicos, de forma que permitan una ágil y efectiva labor en aras de lograr los objetivos sociales que la Universidad persigue.">
            <a:extLst>
              <a:ext uri="{FF2B5EF4-FFF2-40B4-BE49-F238E27FC236}">
                <a16:creationId xmlns:a16="http://schemas.microsoft.com/office/drawing/2014/main" id="{B91E041F-EF8A-1C3F-1EAE-B48171EBAE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90" y="14781457"/>
            <a:ext cx="2374397" cy="1039370"/>
          </a:xfrm>
          <a:prstGeom prst="rect">
            <a:avLst/>
          </a:prstGeom>
        </p:spPr>
      </p:pic>
      <p:sp>
        <p:nvSpPr>
          <p:cNvPr id="194" name="CuadroTexto 193">
            <a:extLst>
              <a:ext uri="{FF2B5EF4-FFF2-40B4-BE49-F238E27FC236}">
                <a16:creationId xmlns:a16="http://schemas.microsoft.com/office/drawing/2014/main" id="{70856BC7-2C37-4304-9CA0-F93FA99B8E3F}"/>
              </a:ext>
            </a:extLst>
          </p:cNvPr>
          <p:cNvSpPr txBox="1"/>
          <p:nvPr/>
        </p:nvSpPr>
        <p:spPr>
          <a:xfrm>
            <a:off x="610057" y="16399262"/>
            <a:ext cx="3015559" cy="1005848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/>
            <a:r>
              <a:rPr lang="es-CO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Línea de Autoridad        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Línea de Asesoría                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E5B12C3F-D4B8-49D6-8B2E-E244263737CE}"/>
              </a:ext>
            </a:extLst>
          </p:cNvPr>
          <p:cNvSpPr txBox="1"/>
          <p:nvPr/>
        </p:nvSpPr>
        <p:spPr>
          <a:xfrm>
            <a:off x="13117404" y="16527875"/>
            <a:ext cx="461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SISTEMA INTEGRADO DE GESTIÓN</a:t>
            </a:r>
            <a:endParaRPr lang="es-CO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" name="Picture 17">
            <a:extLst>
              <a:ext uri="{FF2B5EF4-FFF2-40B4-BE49-F238E27FC236}">
                <a16:creationId xmlns:a16="http://schemas.microsoft.com/office/drawing/2014/main" id="{BFDC2AA9-C39F-4949-9739-B4A731804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14478734" y="16872987"/>
            <a:ext cx="1971675" cy="609599"/>
          </a:xfrm>
          <a:prstGeom prst="rect">
            <a:avLst/>
          </a:prstGeom>
        </p:spPr>
      </p:pic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DCD9842C-DF2C-436B-AB5A-265498DC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3691" y="875051"/>
            <a:ext cx="1818732" cy="74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8E5275B-46A0-4132-B2CD-5D459F9B1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82690" y="865532"/>
            <a:ext cx="9738" cy="10945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0" name="Conector recto 249">
            <a:extLst>
              <a:ext uri="{FF2B5EF4-FFF2-40B4-BE49-F238E27FC236}">
                <a16:creationId xmlns:a16="http://schemas.microsoft.com/office/drawing/2014/main" id="{75C46C15-C0BE-4184-ADCF-AAA956DE5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578498" y="888915"/>
            <a:ext cx="0" cy="1026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1" name="Conector recto 250">
            <a:extLst>
              <a:ext uri="{FF2B5EF4-FFF2-40B4-BE49-F238E27FC236}">
                <a16:creationId xmlns:a16="http://schemas.microsoft.com/office/drawing/2014/main" id="{32B107B4-E6C5-4764-9621-63682FEC8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92428" y="888915"/>
            <a:ext cx="2886075" cy="121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2" name="Conector recto 251">
            <a:extLst>
              <a:ext uri="{FF2B5EF4-FFF2-40B4-BE49-F238E27FC236}">
                <a16:creationId xmlns:a16="http://schemas.microsoft.com/office/drawing/2014/main" id="{05009A0C-9FE8-45D8-AA75-FA65DE213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92426" y="2764255"/>
            <a:ext cx="0" cy="11350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AEDD5DAC-EE58-4ABE-8A15-AD4E9F8DA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578498" y="2773781"/>
            <a:ext cx="1" cy="11347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5" name="Conector recto 254">
            <a:extLst>
              <a:ext uri="{FF2B5EF4-FFF2-40B4-BE49-F238E27FC236}">
                <a16:creationId xmlns:a16="http://schemas.microsoft.com/office/drawing/2014/main" id="{A7702742-214B-4C72-93A2-55FB90F33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5291" y="3900015"/>
            <a:ext cx="467368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58C55613-E5B4-471B-9539-AB89A6A49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383816" y="4559145"/>
            <a:ext cx="1731963" cy="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7" name="Conector recto 256">
            <a:extLst>
              <a:ext uri="{FF2B5EF4-FFF2-40B4-BE49-F238E27FC236}">
                <a16:creationId xmlns:a16="http://schemas.microsoft.com/office/drawing/2014/main" id="{AFCF4C49-1369-46AA-87B9-C376F5F05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374290" y="4559147"/>
            <a:ext cx="9526" cy="6328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8" name="Conector recto 257">
            <a:extLst>
              <a:ext uri="{FF2B5EF4-FFF2-40B4-BE49-F238E27FC236}">
                <a16:creationId xmlns:a16="http://schemas.microsoft.com/office/drawing/2014/main" id="{1BE41886-B2DB-4D81-B435-071D77340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83521" y="4284447"/>
            <a:ext cx="19847" cy="320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E28AEB62-6B32-4907-BA10-F321EEA1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33521" y="5608254"/>
            <a:ext cx="0" cy="1050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Conector recto 264">
            <a:extLst>
              <a:ext uri="{FF2B5EF4-FFF2-40B4-BE49-F238E27FC236}">
                <a16:creationId xmlns:a16="http://schemas.microsoft.com/office/drawing/2014/main" id="{BEF98637-4DDD-4AE1-BF4B-D4A05DA8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625" y="9433437"/>
            <a:ext cx="15151" cy="55780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Conector recto 265">
            <a:extLst>
              <a:ext uri="{FF2B5EF4-FFF2-40B4-BE49-F238E27FC236}">
                <a16:creationId xmlns:a16="http://schemas.microsoft.com/office/drawing/2014/main" id="{1B102BFE-160E-4AAA-ABBB-983B743C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3220" y="9423914"/>
            <a:ext cx="10004" cy="49191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Conector recto 266">
            <a:extLst>
              <a:ext uri="{FF2B5EF4-FFF2-40B4-BE49-F238E27FC236}">
                <a16:creationId xmlns:a16="http://schemas.microsoft.com/office/drawing/2014/main" id="{8462BD97-58F4-4ECF-8206-EAF076ACC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8487" y="10564439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Conector recto 268">
            <a:extLst>
              <a:ext uri="{FF2B5EF4-FFF2-40B4-BE49-F238E27FC236}">
                <a16:creationId xmlns:a16="http://schemas.microsoft.com/office/drawing/2014/main" id="{3E3346F8-9F2A-403A-B7AE-4B1C467FE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8152" y="3562200"/>
            <a:ext cx="0" cy="28940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Conector recto 269">
            <a:extLst>
              <a:ext uri="{FF2B5EF4-FFF2-40B4-BE49-F238E27FC236}">
                <a16:creationId xmlns:a16="http://schemas.microsoft.com/office/drawing/2014/main" id="{568E81BF-7EED-4925-8073-6F5A62988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72466" y="6449680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Conector recto 270">
            <a:extLst>
              <a:ext uri="{FF2B5EF4-FFF2-40B4-BE49-F238E27FC236}">
                <a16:creationId xmlns:a16="http://schemas.microsoft.com/office/drawing/2014/main" id="{05BC1C00-2FB0-47A3-8B40-AAAC6639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837679" y="4993186"/>
            <a:ext cx="216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Conector recto 277">
            <a:extLst>
              <a:ext uri="{FF2B5EF4-FFF2-40B4-BE49-F238E27FC236}">
                <a16:creationId xmlns:a16="http://schemas.microsoft.com/office/drawing/2014/main" id="{3B5807CD-5F56-4CA4-B153-86B22756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26350" y="9992430"/>
            <a:ext cx="762674" cy="8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Conector recto 278">
            <a:extLst>
              <a:ext uri="{FF2B5EF4-FFF2-40B4-BE49-F238E27FC236}">
                <a16:creationId xmlns:a16="http://schemas.microsoft.com/office/drawing/2014/main" id="{6B4BF8E7-5D7C-4512-94DD-C0302E925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9576" y="9994418"/>
            <a:ext cx="64081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Conector recto 279">
            <a:extLst>
              <a:ext uri="{FF2B5EF4-FFF2-40B4-BE49-F238E27FC236}">
                <a16:creationId xmlns:a16="http://schemas.microsoft.com/office/drawing/2014/main" id="{EBB7ED30-BF14-4B8D-832C-C96F17B1B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4058421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id="{4E7E89CA-9F4A-4872-8E03-4BE08E3D9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9576" y="13049677"/>
            <a:ext cx="64081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Conector recto 281">
            <a:extLst>
              <a:ext uri="{FF2B5EF4-FFF2-40B4-BE49-F238E27FC236}">
                <a16:creationId xmlns:a16="http://schemas.microsoft.com/office/drawing/2014/main" id="{1A203002-93F7-458C-B4FB-65D67F5AC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2023657"/>
            <a:ext cx="647973" cy="16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ector recto 282">
            <a:extLst>
              <a:ext uri="{FF2B5EF4-FFF2-40B4-BE49-F238E27FC236}">
                <a16:creationId xmlns:a16="http://schemas.microsoft.com/office/drawing/2014/main" id="{B1DF2089-F1CD-4F95-A81C-59EB11CEC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3" y="11016540"/>
            <a:ext cx="636132" cy="11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Conector recto 283">
            <a:extLst>
              <a:ext uri="{FF2B5EF4-FFF2-40B4-BE49-F238E27FC236}">
                <a16:creationId xmlns:a16="http://schemas.microsoft.com/office/drawing/2014/main" id="{CCB1BC82-6A4F-42F8-A4A9-7A0A386C8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2416" y="15081677"/>
            <a:ext cx="6479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Conector recto 285">
            <a:extLst>
              <a:ext uri="{FF2B5EF4-FFF2-40B4-BE49-F238E27FC236}">
                <a16:creationId xmlns:a16="http://schemas.microsoft.com/office/drawing/2014/main" id="{CE020A79-C711-49A6-A806-483EF953D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411" y="9423913"/>
            <a:ext cx="0" cy="56577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8" name="Conector recto 287">
            <a:extLst>
              <a:ext uri="{FF2B5EF4-FFF2-40B4-BE49-F238E27FC236}">
                <a16:creationId xmlns:a16="http://schemas.microsoft.com/office/drawing/2014/main" id="{A7D4BCEA-53EC-4C61-B2BC-12A5BF6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414" y="9423911"/>
            <a:ext cx="7760806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9" name="Conector recto 288">
            <a:extLst>
              <a:ext uri="{FF2B5EF4-FFF2-40B4-BE49-F238E27FC236}">
                <a16:creationId xmlns:a16="http://schemas.microsoft.com/office/drawing/2014/main" id="{C1C18F80-79DD-40F5-AFC1-F00A953FB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71" y="7487969"/>
            <a:ext cx="9612000" cy="75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0" name="Conector recto 289">
            <a:extLst>
              <a:ext uri="{FF2B5EF4-FFF2-40B4-BE49-F238E27FC236}">
                <a16:creationId xmlns:a16="http://schemas.microsoft.com/office/drawing/2014/main" id="{868BBBD2-0491-44DF-A82E-1833B18C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85" y="7476834"/>
            <a:ext cx="0" cy="479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1" name="Conector recto 290">
            <a:extLst>
              <a:ext uri="{FF2B5EF4-FFF2-40B4-BE49-F238E27FC236}">
                <a16:creationId xmlns:a16="http://schemas.microsoft.com/office/drawing/2014/main" id="{8D2FA459-F09A-4F4D-BE09-594F994F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926739" y="7493580"/>
            <a:ext cx="1302" cy="50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2" name="Conector recto 291">
            <a:extLst>
              <a:ext uri="{FF2B5EF4-FFF2-40B4-BE49-F238E27FC236}">
                <a16:creationId xmlns:a16="http://schemas.microsoft.com/office/drawing/2014/main" id="{D4F0353C-6A56-4D80-BC1F-B497C948E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18510" y="8882576"/>
            <a:ext cx="0" cy="3958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3" name="Conector recto 292">
            <a:extLst>
              <a:ext uri="{FF2B5EF4-FFF2-40B4-BE49-F238E27FC236}">
                <a16:creationId xmlns:a16="http://schemas.microsoft.com/office/drawing/2014/main" id="{32D6093F-5C60-450C-8A6F-6661A5C2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08859" y="10097182"/>
            <a:ext cx="17876" cy="16511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4" name="Conector recto 293">
            <a:extLst>
              <a:ext uri="{FF2B5EF4-FFF2-40B4-BE49-F238E27FC236}">
                <a16:creationId xmlns:a16="http://schemas.microsoft.com/office/drawing/2014/main" id="{AEE7D634-0D69-4732-A471-B55CCF867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27686" y="12576824"/>
            <a:ext cx="12485" cy="17890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5" name="Imagen 294">
            <a:extLst>
              <a:ext uri="{FF2B5EF4-FFF2-40B4-BE49-F238E27FC236}">
                <a16:creationId xmlns:a16="http://schemas.microsoft.com/office/drawing/2014/main" id="{054AEB1D-FEBD-4F9B-BBCC-8151E32E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0932" t="55874" r="40518" b="41679"/>
          <a:stretch/>
        </p:blipFill>
        <p:spPr>
          <a:xfrm>
            <a:off x="2685810" y="16861601"/>
            <a:ext cx="825500" cy="132918"/>
          </a:xfrm>
          <a:prstGeom prst="rect">
            <a:avLst/>
          </a:prstGeom>
        </p:spPr>
      </p:pic>
      <p:cxnSp>
        <p:nvCxnSpPr>
          <p:cNvPr id="296" name="Conector recto 295">
            <a:extLst>
              <a:ext uri="{FF2B5EF4-FFF2-40B4-BE49-F238E27FC236}">
                <a16:creationId xmlns:a16="http://schemas.microsoft.com/office/drawing/2014/main" id="{B14FDE14-A344-4364-9AAC-6AD6E72E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3563605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7" name="Conector recto 296">
            <a:extLst>
              <a:ext uri="{FF2B5EF4-FFF2-40B4-BE49-F238E27FC236}">
                <a16:creationId xmlns:a16="http://schemas.microsoft.com/office/drawing/2014/main" id="{AC0B75BA-3646-4FED-860E-E8E80D45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4525631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8" name="Conector recto 297">
            <a:extLst>
              <a:ext uri="{FF2B5EF4-FFF2-40B4-BE49-F238E27FC236}">
                <a16:creationId xmlns:a16="http://schemas.microsoft.com/office/drawing/2014/main" id="{FA737321-4765-421E-9CBB-2FA4CC16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62942" y="5497180"/>
            <a:ext cx="4652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9" name="Conector recto 298">
            <a:extLst>
              <a:ext uri="{FF2B5EF4-FFF2-40B4-BE49-F238E27FC236}">
                <a16:creationId xmlns:a16="http://schemas.microsoft.com/office/drawing/2014/main" id="{B81DC72E-79AD-49D7-8544-4E21F90B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8185" y="8819859"/>
            <a:ext cx="0" cy="6130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Conector recto 299">
            <a:extLst>
              <a:ext uri="{FF2B5EF4-FFF2-40B4-BE49-F238E27FC236}">
                <a16:creationId xmlns:a16="http://schemas.microsoft.com/office/drawing/2014/main" id="{F515D319-2BCB-4530-B8ED-D84E38DE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45397" y="12021252"/>
            <a:ext cx="762674" cy="8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1" name="Conector recto 300">
            <a:extLst>
              <a:ext uri="{FF2B5EF4-FFF2-40B4-BE49-F238E27FC236}">
                <a16:creationId xmlns:a16="http://schemas.microsoft.com/office/drawing/2014/main" id="{7449D32C-543B-41C8-A438-84D65E70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45397" y="13021380"/>
            <a:ext cx="762674" cy="8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2" name="Conector recto 301">
            <a:extLst>
              <a:ext uri="{FF2B5EF4-FFF2-40B4-BE49-F238E27FC236}">
                <a16:creationId xmlns:a16="http://schemas.microsoft.com/office/drawing/2014/main" id="{BD528EC3-9CE4-4AB9-A6C6-54347FCC6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2" idx="1"/>
          </p:cNvCxnSpPr>
          <p:nvPr/>
        </p:nvCxnSpPr>
        <p:spPr>
          <a:xfrm flipH="1">
            <a:off x="4334568" y="14019965"/>
            <a:ext cx="756000" cy="22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3" name="Conector recto 302">
            <a:extLst>
              <a:ext uri="{FF2B5EF4-FFF2-40B4-BE49-F238E27FC236}">
                <a16:creationId xmlns:a16="http://schemas.microsoft.com/office/drawing/2014/main" id="{1729B84D-858D-41E2-B261-265255314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3" idx="1"/>
          </p:cNvCxnSpPr>
          <p:nvPr/>
        </p:nvCxnSpPr>
        <p:spPr>
          <a:xfrm flipH="1" flipV="1">
            <a:off x="4354920" y="15001602"/>
            <a:ext cx="756000" cy="3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Conector recto 303">
            <a:extLst>
              <a:ext uri="{FF2B5EF4-FFF2-40B4-BE49-F238E27FC236}">
                <a16:creationId xmlns:a16="http://schemas.microsoft.com/office/drawing/2014/main" id="{C4CD8148-2E7A-4379-BAB1-F39F695E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27541" y="11507413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Conector recto 304">
            <a:extLst>
              <a:ext uri="{FF2B5EF4-FFF2-40B4-BE49-F238E27FC236}">
                <a16:creationId xmlns:a16="http://schemas.microsoft.com/office/drawing/2014/main" id="{B7B01FBE-E576-4727-BD0F-AD410DF6B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18011" y="12440864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Conector recto 305">
            <a:extLst>
              <a:ext uri="{FF2B5EF4-FFF2-40B4-BE49-F238E27FC236}">
                <a16:creationId xmlns:a16="http://schemas.microsoft.com/office/drawing/2014/main" id="{86FA70CF-7C34-45B2-B684-EAA983D8C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18995" y="13412411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Conector recto 306">
            <a:extLst>
              <a:ext uri="{FF2B5EF4-FFF2-40B4-BE49-F238E27FC236}">
                <a16:creationId xmlns:a16="http://schemas.microsoft.com/office/drawing/2014/main" id="{42C1599D-C894-4577-8ECC-5C6283D8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18011" y="14336340"/>
            <a:ext cx="5946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Conector recto 308">
            <a:extLst>
              <a:ext uri="{FF2B5EF4-FFF2-40B4-BE49-F238E27FC236}">
                <a16:creationId xmlns:a16="http://schemas.microsoft.com/office/drawing/2014/main" id="{D1499BF6-9B4A-4381-A8C4-50F1928F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8547" y="1314300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Conector recto 309">
            <a:extLst>
              <a:ext uri="{FF2B5EF4-FFF2-40B4-BE49-F238E27FC236}">
                <a16:creationId xmlns:a16="http://schemas.microsoft.com/office/drawing/2014/main" id="{C47D1C59-C8A0-4186-BF1D-61056EB03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8547" y="2802105"/>
            <a:ext cx="0" cy="646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Conector recto 310">
            <a:extLst>
              <a:ext uri="{FF2B5EF4-FFF2-40B4-BE49-F238E27FC236}">
                <a16:creationId xmlns:a16="http://schemas.microsoft.com/office/drawing/2014/main" id="{5A3184E8-7510-48F9-BC37-3954F5074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54098" y="2377919"/>
            <a:ext cx="44157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B09B28D-BD2B-2B0A-F919-8EC6CE42E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0982961"/>
            <a:ext cx="0" cy="23126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2AD222A-2B85-DEE4-C9A0-B67B9CAD6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3295579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13035A7-0922-EA9D-F813-BB1FED34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703168" y="12134675"/>
            <a:ext cx="429788" cy="55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135D542-D3F7-E627-6475-E5F4CA24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0982961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AAE2679-740A-BA5B-8A2E-A9ED39D4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4666795" y="9639366"/>
            <a:ext cx="376965" cy="9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7C440C9-3DBA-20CB-9B95-9CD64BF06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8160" y="14295302"/>
            <a:ext cx="0" cy="10058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3C3BA939-648E-F360-4924-D17E0F38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4576" y="14295302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0C3D5BE6-67BF-1666-657E-FA472783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24575" y="15301324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DEE2D6D5-6DD6-4961-0218-209B239E9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689062" y="14775780"/>
            <a:ext cx="2355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196</Words>
  <Application>Microsoft Office PowerPoint</Application>
  <PresentationFormat>Personalizado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Santiago Duran Mora</cp:lastModifiedBy>
  <cp:revision>66</cp:revision>
  <dcterms:created xsi:type="dcterms:W3CDTF">2022-09-29T17:57:45Z</dcterms:created>
  <dcterms:modified xsi:type="dcterms:W3CDTF">2022-10-27T17:11:11Z</dcterms:modified>
</cp:coreProperties>
</file>