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18000663" cy="18000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70" userDrawn="1">
          <p15:clr>
            <a:srgbClr val="A4A3A4"/>
          </p15:clr>
        </p15:guide>
        <p15:guide id="2" pos="56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tiago Duran Mora" initials="SDM" lastIdx="1" clrIdx="0">
    <p:extLst>
      <p:ext uri="{19B8F6BF-5375-455C-9EA6-DF929625EA0E}">
        <p15:presenceInfo xmlns:p15="http://schemas.microsoft.com/office/powerpoint/2012/main" userId="Santiago Duran Mo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82" autoAdjust="0"/>
    <p:restoredTop sz="94222" autoAdjust="0"/>
  </p:normalViewPr>
  <p:slideViewPr>
    <p:cSldViewPr snapToGrid="0">
      <p:cViewPr>
        <p:scale>
          <a:sx n="84" d="100"/>
          <a:sy n="84" d="100"/>
        </p:scale>
        <p:origin x="-1938" y="-3318"/>
      </p:cViewPr>
      <p:guideLst>
        <p:guide orient="horz" pos="5670"/>
        <p:guide pos="56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85088-27E5-481A-8F07-418E0378264A}" type="datetimeFigureOut">
              <a:rPr lang="es-CO" smtClean="0"/>
              <a:t>10/12/2024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91FFB-22C6-44BC-8A32-A2316DF037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514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0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554" algn="l" defTabSz="45710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108" algn="l" defTabSz="45710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662" algn="l" defTabSz="45710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217" algn="l" defTabSz="45710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2770" algn="l" defTabSz="45710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324" algn="l" defTabSz="45710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599878" algn="l" defTabSz="45710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432" algn="l" defTabSz="45710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050" y="2945943"/>
            <a:ext cx="15300564" cy="6266897"/>
          </a:xfrm>
        </p:spPr>
        <p:txBody>
          <a:bodyPr anchor="b"/>
          <a:lstStyle>
            <a:lvl1pPr algn="ctr">
              <a:defRPr sz="1181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9454516"/>
            <a:ext cx="13500497" cy="4345992"/>
          </a:xfrm>
        </p:spPr>
        <p:txBody>
          <a:bodyPr/>
          <a:lstStyle>
            <a:lvl1pPr marL="0" indent="0" algn="ctr">
              <a:buNone/>
              <a:defRPr sz="4725"/>
            </a:lvl1pPr>
            <a:lvl2pPr marL="900044" indent="0" algn="ctr">
              <a:buNone/>
              <a:defRPr sz="3937"/>
            </a:lvl2pPr>
            <a:lvl3pPr marL="1800088" indent="0" algn="ctr">
              <a:buNone/>
              <a:defRPr sz="3543"/>
            </a:lvl3pPr>
            <a:lvl4pPr marL="2700132" indent="0" algn="ctr">
              <a:buNone/>
              <a:defRPr sz="3150"/>
            </a:lvl4pPr>
            <a:lvl5pPr marL="3600176" indent="0" algn="ctr">
              <a:buNone/>
              <a:defRPr sz="3150"/>
            </a:lvl5pPr>
            <a:lvl6pPr marL="4500220" indent="0" algn="ctr">
              <a:buNone/>
              <a:defRPr sz="3150"/>
            </a:lvl6pPr>
            <a:lvl7pPr marL="5400264" indent="0" algn="ctr">
              <a:buNone/>
              <a:defRPr sz="3150"/>
            </a:lvl7pPr>
            <a:lvl8pPr marL="6300307" indent="0" algn="ctr">
              <a:buNone/>
              <a:defRPr sz="3150"/>
            </a:lvl8pPr>
            <a:lvl9pPr marL="7200351" indent="0" algn="ctr">
              <a:buNone/>
              <a:defRPr sz="315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10/12/2024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9316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10/12/2024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161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5" y="958369"/>
            <a:ext cx="3881393" cy="1525473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6" y="958369"/>
            <a:ext cx="11419171" cy="1525473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10/12/2024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760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10/12/2024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679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1" y="4487671"/>
            <a:ext cx="15525572" cy="7487774"/>
          </a:xfrm>
        </p:spPr>
        <p:txBody>
          <a:bodyPr anchor="b"/>
          <a:lstStyle>
            <a:lvl1pPr>
              <a:defRPr sz="1181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1" y="12046282"/>
            <a:ext cx="15525572" cy="3937644"/>
          </a:xfrm>
        </p:spPr>
        <p:txBody>
          <a:bodyPr/>
          <a:lstStyle>
            <a:lvl1pPr marL="0" indent="0">
              <a:buNone/>
              <a:defRPr sz="4725">
                <a:solidFill>
                  <a:schemeClr val="tx1"/>
                </a:solidFill>
              </a:defRPr>
            </a:lvl1pPr>
            <a:lvl2pPr marL="900044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1800088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3pPr>
            <a:lvl4pPr marL="2700132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4pPr>
            <a:lvl5pPr marL="3600176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5pPr>
            <a:lvl6pPr marL="450022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6pPr>
            <a:lvl7pPr marL="5400264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7pPr>
            <a:lvl8pPr marL="6300307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8pPr>
            <a:lvl9pPr marL="7200351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10/12/2024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617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5" y="4791843"/>
            <a:ext cx="7650282" cy="1142125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4791843"/>
            <a:ext cx="7650282" cy="1142125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10/12/2024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240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958373"/>
            <a:ext cx="15525572" cy="347929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2" y="4412664"/>
            <a:ext cx="7615123" cy="2162578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2" y="6575242"/>
            <a:ext cx="7615123" cy="967119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7" y="4412664"/>
            <a:ext cx="7652626" cy="2162578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7" y="6575242"/>
            <a:ext cx="7652626" cy="967119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10/12/2024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502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10/12/2024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670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10/12/2024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273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200044"/>
            <a:ext cx="5805682" cy="4200155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6" y="2591766"/>
            <a:ext cx="9112836" cy="12792138"/>
          </a:xfrm>
        </p:spPr>
        <p:txBody>
          <a:bodyPr/>
          <a:lstStyle>
            <a:lvl1pPr>
              <a:defRPr sz="6300"/>
            </a:lvl1pPr>
            <a:lvl2pPr>
              <a:defRPr sz="5512"/>
            </a:lvl2pPr>
            <a:lvl3pPr>
              <a:defRPr sz="4725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5400199"/>
            <a:ext cx="5805682" cy="10004536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10/12/2024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2052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200044"/>
            <a:ext cx="5805682" cy="4200155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2626" y="2591766"/>
            <a:ext cx="9112836" cy="12792138"/>
          </a:xfrm>
        </p:spPr>
        <p:txBody>
          <a:bodyPr anchor="t"/>
          <a:lstStyle>
            <a:lvl1pPr marL="0" indent="0">
              <a:buNone/>
              <a:defRPr sz="6300"/>
            </a:lvl1pPr>
            <a:lvl2pPr marL="900044" indent="0">
              <a:buNone/>
              <a:defRPr sz="5512"/>
            </a:lvl2pPr>
            <a:lvl3pPr marL="1800088" indent="0">
              <a:buNone/>
              <a:defRPr sz="4725"/>
            </a:lvl3pPr>
            <a:lvl4pPr marL="2700132" indent="0">
              <a:buNone/>
              <a:defRPr sz="3937"/>
            </a:lvl4pPr>
            <a:lvl5pPr marL="3600176" indent="0">
              <a:buNone/>
              <a:defRPr sz="3937"/>
            </a:lvl5pPr>
            <a:lvl6pPr marL="4500220" indent="0">
              <a:buNone/>
              <a:defRPr sz="3937"/>
            </a:lvl6pPr>
            <a:lvl7pPr marL="5400264" indent="0">
              <a:buNone/>
              <a:defRPr sz="3937"/>
            </a:lvl7pPr>
            <a:lvl8pPr marL="6300307" indent="0">
              <a:buNone/>
              <a:defRPr sz="3937"/>
            </a:lvl8pPr>
            <a:lvl9pPr marL="7200351" indent="0">
              <a:buNone/>
              <a:defRPr sz="393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5400199"/>
            <a:ext cx="5805682" cy="10004536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10/12/2024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597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958373"/>
            <a:ext cx="15525572" cy="3479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4791843"/>
            <a:ext cx="15525572" cy="1142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16683952"/>
            <a:ext cx="405014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C5992-2EAE-49EA-B7EE-090248291194}" type="datetimeFigureOut">
              <a:rPr lang="es-CO" smtClean="0"/>
              <a:t>10/12/2024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16683952"/>
            <a:ext cx="6075224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16683952"/>
            <a:ext cx="405014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433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800088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l" defTabSz="1800088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66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250110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154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198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242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285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329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373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4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88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132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176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22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26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307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351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0" name="Conector recto 259">
            <a:extLst>
              <a:ext uri="{FF2B5EF4-FFF2-40B4-BE49-F238E27FC236}">
                <a16:creationId xmlns:a16="http://schemas.microsoft.com/office/drawing/2014/main" id="{F2384BBB-D105-4041-86D7-A0E6B9C8F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2211705" y="5614124"/>
            <a:ext cx="972000" cy="60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3" name="Conector recto 262">
            <a:extLst>
              <a:ext uri="{FF2B5EF4-FFF2-40B4-BE49-F238E27FC236}">
                <a16:creationId xmlns:a16="http://schemas.microsoft.com/office/drawing/2014/main" id="{590529EE-B8A2-424B-A2FC-3A5D5AE20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984319" y="5587846"/>
            <a:ext cx="1008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1" name="Conector recto 260">
            <a:extLst>
              <a:ext uri="{FF2B5EF4-FFF2-40B4-BE49-F238E27FC236}">
                <a16:creationId xmlns:a16="http://schemas.microsoft.com/office/drawing/2014/main" id="{4EA9E5C9-8CCB-4D2C-BF00-BF1B20F4D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12744951" y="6659114"/>
            <a:ext cx="399564" cy="202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3" name="CuadroTexto 132">
            <a:extLst>
              <a:ext uri="{FF2B5EF4-FFF2-40B4-BE49-F238E27FC236}">
                <a16:creationId xmlns:a16="http://schemas.microsoft.com/office/drawing/2014/main" id="{129BC36A-4575-4FA2-BAF7-C1470709E119}"/>
              </a:ext>
            </a:extLst>
          </p:cNvPr>
          <p:cNvSpPr txBox="1"/>
          <p:nvPr/>
        </p:nvSpPr>
        <p:spPr>
          <a:xfrm>
            <a:off x="597452" y="471528"/>
            <a:ext cx="5604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UNIVERSIDAD DISTRITAL FRANCISCO JOSÉ DE CALDAS</a:t>
            </a:r>
          </a:p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Oficina Asesora de Planeación </a:t>
            </a:r>
          </a:p>
          <a:p>
            <a:pPr algn="ctr"/>
            <a:r>
              <a:rPr lang="es-CO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ORGANIGRAMA GENERAL REFORMA 2024</a:t>
            </a:r>
          </a:p>
        </p:txBody>
      </p:sp>
      <p:sp>
        <p:nvSpPr>
          <p:cNvPr id="134" name="CuadroTexto 133">
            <a:extLst>
              <a:ext uri="{FF2B5EF4-FFF2-40B4-BE49-F238E27FC236}">
                <a16:creationId xmlns:a16="http://schemas.microsoft.com/office/drawing/2014/main" id="{CB1D23C9-8249-4823-9C3F-CC1EB7D4C56E}"/>
              </a:ext>
            </a:extLst>
          </p:cNvPr>
          <p:cNvSpPr txBox="1"/>
          <p:nvPr/>
        </p:nvSpPr>
        <p:spPr>
          <a:xfrm>
            <a:off x="8400744" y="570940"/>
            <a:ext cx="138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Consejo Superior Universitario</a:t>
            </a:r>
          </a:p>
        </p:txBody>
      </p:sp>
      <p:pic>
        <p:nvPicPr>
          <p:cNvPr id="206" name="Imagen 205" descr="Es el máximo órgano de dirección y gobierno de la Universidad.">
            <a:extLst>
              <a:ext uri="{FF2B5EF4-FFF2-40B4-BE49-F238E27FC236}">
                <a16:creationId xmlns:a16="http://schemas.microsoft.com/office/drawing/2014/main" id="{2CEE5CFF-936D-490B-8FD7-F3640364099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477" y="362812"/>
            <a:ext cx="2374397" cy="1039370"/>
          </a:xfrm>
          <a:prstGeom prst="rect">
            <a:avLst/>
          </a:prstGeom>
        </p:spPr>
      </p:pic>
      <p:sp>
        <p:nvSpPr>
          <p:cNvPr id="138" name="CuadroTexto 137">
            <a:extLst>
              <a:ext uri="{FF2B5EF4-FFF2-40B4-BE49-F238E27FC236}">
                <a16:creationId xmlns:a16="http://schemas.microsoft.com/office/drawing/2014/main" id="{044BC96F-7C12-4FE2-BF21-7E9DB5B402B0}"/>
              </a:ext>
            </a:extLst>
          </p:cNvPr>
          <p:cNvSpPr txBox="1"/>
          <p:nvPr/>
        </p:nvSpPr>
        <p:spPr>
          <a:xfrm>
            <a:off x="8381694" y="2148916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Consejo Académico</a:t>
            </a:r>
          </a:p>
        </p:txBody>
      </p:sp>
      <p:pic>
        <p:nvPicPr>
          <p:cNvPr id="208" name="Imagen 207" descr="&#10;">
            <a:extLst>
              <a:ext uri="{FF2B5EF4-FFF2-40B4-BE49-F238E27FC236}">
                <a16:creationId xmlns:a16="http://schemas.microsoft.com/office/drawing/2014/main" id="{A6943206-3D89-43A0-9DF5-8D2B376E868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28" y="1848711"/>
            <a:ext cx="2374397" cy="1039370"/>
          </a:xfrm>
          <a:prstGeom prst="rect">
            <a:avLst/>
          </a:prstGeom>
        </p:spPr>
      </p:pic>
      <p:sp>
        <p:nvSpPr>
          <p:cNvPr id="139" name="CuadroTexto 138">
            <a:extLst>
              <a:ext uri="{FF2B5EF4-FFF2-40B4-BE49-F238E27FC236}">
                <a16:creationId xmlns:a16="http://schemas.microsoft.com/office/drawing/2014/main" id="{D65EB36A-8070-4BE2-AE01-19345D7FEF17}"/>
              </a:ext>
            </a:extLst>
          </p:cNvPr>
          <p:cNvSpPr txBox="1"/>
          <p:nvPr/>
        </p:nvSpPr>
        <p:spPr>
          <a:xfrm>
            <a:off x="5842067" y="2059974"/>
            <a:ext cx="138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Consejo Participación</a:t>
            </a:r>
            <a:b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Universitaria</a:t>
            </a:r>
            <a:endParaRPr lang="es-CO" sz="12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9" name="Imagen 208" descr="Es la instancia asesora del Consejo Superior Universitario, encargada de promover la participación de la comunidad en todas las actividades de la vida universitaria.">
            <a:extLst>
              <a:ext uri="{FF2B5EF4-FFF2-40B4-BE49-F238E27FC236}">
                <a16:creationId xmlns:a16="http://schemas.microsoft.com/office/drawing/2014/main" id="{BDC1979A-4EBC-4719-A504-CF7EF6432B5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748" y="1860063"/>
            <a:ext cx="2374397" cy="1039370"/>
          </a:xfrm>
          <a:prstGeom prst="rect">
            <a:avLst/>
          </a:prstGeom>
        </p:spPr>
      </p:pic>
      <p:sp>
        <p:nvSpPr>
          <p:cNvPr id="140" name="CuadroTexto 139">
            <a:extLst>
              <a:ext uri="{FF2B5EF4-FFF2-40B4-BE49-F238E27FC236}">
                <a16:creationId xmlns:a16="http://schemas.microsoft.com/office/drawing/2014/main" id="{F45FBFF0-D6BF-48EB-B0D1-DF6BAF9B81E0}"/>
              </a:ext>
            </a:extLst>
          </p:cNvPr>
          <p:cNvSpPr txBox="1"/>
          <p:nvPr/>
        </p:nvSpPr>
        <p:spPr>
          <a:xfrm>
            <a:off x="11146093" y="2061624"/>
            <a:ext cx="138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Consejo Gestión Administrativa</a:t>
            </a:r>
          </a:p>
        </p:txBody>
      </p:sp>
      <p:pic>
        <p:nvPicPr>
          <p:cNvPr id="210" name="Imagen 209" descr="Es una instancia de dirección, coordinación, control y evaluación de los diferentes procesos de gestión, óptima utilización y sostenibilidad de los recursos necesarios para el adecuado desarrollo académico de la institución.">
            <a:extLst>
              <a:ext uri="{FF2B5EF4-FFF2-40B4-BE49-F238E27FC236}">
                <a16:creationId xmlns:a16="http://schemas.microsoft.com/office/drawing/2014/main" id="{A174FBFD-6F35-4800-9699-3684E16386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693" y="1840521"/>
            <a:ext cx="2374397" cy="1039370"/>
          </a:xfrm>
          <a:prstGeom prst="rect">
            <a:avLst/>
          </a:prstGeom>
        </p:spPr>
      </p:pic>
      <p:sp>
        <p:nvSpPr>
          <p:cNvPr id="142" name="CuadroTexto 141">
            <a:extLst>
              <a:ext uri="{FF2B5EF4-FFF2-40B4-BE49-F238E27FC236}">
                <a16:creationId xmlns:a16="http://schemas.microsoft.com/office/drawing/2014/main" id="{A87A36C3-37A6-4D9B-BDF6-6700CD590EC8}"/>
              </a:ext>
            </a:extLst>
          </p:cNvPr>
          <p:cNvSpPr txBox="1"/>
          <p:nvPr/>
        </p:nvSpPr>
        <p:spPr>
          <a:xfrm>
            <a:off x="8356930" y="3716085"/>
            <a:ext cx="1387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Rectoría</a:t>
            </a:r>
          </a:p>
        </p:txBody>
      </p:sp>
      <p:pic>
        <p:nvPicPr>
          <p:cNvPr id="211" name="Imagen 210" descr="El Rector es el representante legal y la primera autoridad académica, administrativa y ejecutiva de la Universidad Distrital Francisco José de Caldas.  Comprende las funciones a las cuales corresponde la dirección general de la Universidad, la formulación de políticas y la adopción de planes, programas y proyectos para su ejecución.">
            <a:extLst>
              <a:ext uri="{FF2B5EF4-FFF2-40B4-BE49-F238E27FC236}">
                <a16:creationId xmlns:a16="http://schemas.microsoft.com/office/drawing/2014/main" id="{45DB2F73-333B-4894-A689-DDBEEAA822E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418" y="3328894"/>
            <a:ext cx="2374397" cy="1039370"/>
          </a:xfrm>
          <a:prstGeom prst="rect">
            <a:avLst/>
          </a:prstGeom>
        </p:spPr>
      </p:pic>
      <p:sp>
        <p:nvSpPr>
          <p:cNvPr id="143" name="CuadroTexto 142">
            <a:extLst>
              <a:ext uri="{FF2B5EF4-FFF2-40B4-BE49-F238E27FC236}">
                <a16:creationId xmlns:a16="http://schemas.microsoft.com/office/drawing/2014/main" id="{D3FB2C2E-8C3C-4693-8AF1-EFE18B2BEA14}"/>
              </a:ext>
            </a:extLst>
          </p:cNvPr>
          <p:cNvSpPr txBox="1"/>
          <p:nvPr/>
        </p:nvSpPr>
        <p:spPr>
          <a:xfrm>
            <a:off x="4938016" y="3171622"/>
            <a:ext cx="1597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CO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s-MX" sz="1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Gestión Estratégica y de Planeación</a:t>
            </a:r>
            <a:r>
              <a:rPr lang="es-MX" sz="1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pic>
        <p:nvPicPr>
          <p:cNvPr id="247" name="Imagen 246" descr="Es una instancia que se encarga de coordinar y orientar el diseño y la implementación de Políticas, Planes, Programas y Proyectos, brindando métodos, procedimientos y herramientas técnicas que apoyen a la toma de decisiones y permitan responder adecuadamente a los cambios del entorno y el desarrollo de la Universidad.">
            <a:extLst>
              <a:ext uri="{FF2B5EF4-FFF2-40B4-BE49-F238E27FC236}">
                <a16:creationId xmlns:a16="http://schemas.microsoft.com/office/drawing/2014/main" id="{86418C7F-A5F2-424B-BAF7-2F76CE7A3C7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141" y="3164329"/>
            <a:ext cx="2374397" cy="1039370"/>
          </a:xfrm>
          <a:prstGeom prst="rect">
            <a:avLst/>
          </a:prstGeom>
        </p:spPr>
      </p:pic>
      <p:sp>
        <p:nvSpPr>
          <p:cNvPr id="145" name="CuadroTexto 144">
            <a:extLst>
              <a:ext uri="{FF2B5EF4-FFF2-40B4-BE49-F238E27FC236}">
                <a16:creationId xmlns:a16="http://schemas.microsoft.com/office/drawing/2014/main" id="{E4EE53DD-30D1-4277-BA2A-637E41D19500}"/>
              </a:ext>
            </a:extLst>
          </p:cNvPr>
          <p:cNvSpPr txBox="1"/>
          <p:nvPr/>
        </p:nvSpPr>
        <p:spPr>
          <a:xfrm>
            <a:off x="4922210" y="4237499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Oficina de Control Interno</a:t>
            </a:r>
          </a:p>
        </p:txBody>
      </p:sp>
      <p:pic>
        <p:nvPicPr>
          <p:cNvPr id="237" name="Imagen 236" descr="Es la encargada de procurar que los procesos académicos – administrativos respondan a las funciones sustantivas de la docencia, la investigación y la extensión, se desarrollen de acuerdo con la normatividad vigente y los principios de la Administración Pública.">
            <a:extLst>
              <a:ext uri="{FF2B5EF4-FFF2-40B4-BE49-F238E27FC236}">
                <a16:creationId xmlns:a16="http://schemas.microsoft.com/office/drawing/2014/main" id="{C78D5B8D-92A7-405B-B58F-DC3916D8308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465" y="4091712"/>
            <a:ext cx="2371349" cy="1039370"/>
          </a:xfrm>
          <a:prstGeom prst="rect">
            <a:avLst/>
          </a:prstGeom>
        </p:spPr>
      </p:pic>
      <p:sp>
        <p:nvSpPr>
          <p:cNvPr id="146" name="CuadroTexto 145">
            <a:extLst>
              <a:ext uri="{FF2B5EF4-FFF2-40B4-BE49-F238E27FC236}">
                <a16:creationId xmlns:a16="http://schemas.microsoft.com/office/drawing/2014/main" id="{C4C439D0-5692-433D-AF98-5CAFC4317833}"/>
              </a:ext>
            </a:extLst>
          </p:cNvPr>
          <p:cNvSpPr txBox="1"/>
          <p:nvPr/>
        </p:nvSpPr>
        <p:spPr>
          <a:xfrm>
            <a:off x="4883359" y="5190000"/>
            <a:ext cx="1448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Oficina Control interno Disciplinario</a:t>
            </a:r>
          </a:p>
        </p:txBody>
      </p:sp>
      <p:pic>
        <p:nvPicPr>
          <p:cNvPr id="235" name="Imagen 234" descr="Es la encargada de garantizar el cumplimiento de los fines y funciones del Estado, en relación con las conductas de los Servidores Públicos de la Universidad Distrital Francisco José de Caldas, que los afecten o los pongan en peligro.">
            <a:extLst>
              <a:ext uri="{FF2B5EF4-FFF2-40B4-BE49-F238E27FC236}">
                <a16:creationId xmlns:a16="http://schemas.microsoft.com/office/drawing/2014/main" id="{D27D9B79-5042-4CD6-8775-0AED84C1FE9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174" y="4954049"/>
            <a:ext cx="2371349" cy="1039370"/>
          </a:xfrm>
          <a:prstGeom prst="rect">
            <a:avLst/>
          </a:prstGeom>
        </p:spPr>
      </p:pic>
      <p:sp>
        <p:nvSpPr>
          <p:cNvPr id="148" name="CuadroTexto 147">
            <a:extLst>
              <a:ext uri="{FF2B5EF4-FFF2-40B4-BE49-F238E27FC236}">
                <a16:creationId xmlns:a16="http://schemas.microsoft.com/office/drawing/2014/main" id="{446ECDFA-2B3B-4463-BCE7-0CEA631790CE}"/>
              </a:ext>
            </a:extLst>
          </p:cNvPr>
          <p:cNvSpPr txBox="1"/>
          <p:nvPr/>
        </p:nvSpPr>
        <p:spPr>
          <a:xfrm>
            <a:off x="4943801" y="6252990"/>
            <a:ext cx="1387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Oficina Asesora 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de Tecnología de la Información</a:t>
            </a:r>
            <a:endParaRPr lang="es-C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6" name="Imagen 245" descr="Gestiona recursos institucionales con miras a construir un Sistema Integrado de Información que apoye a la comunidad en la consecución de los objetivos misionales.">
            <a:extLst>
              <a:ext uri="{FF2B5EF4-FFF2-40B4-BE49-F238E27FC236}">
                <a16:creationId xmlns:a16="http://schemas.microsoft.com/office/drawing/2014/main" id="{0B87DEC5-7863-4E16-99F9-31DBE57A61D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136" y="6118971"/>
            <a:ext cx="2371349" cy="1039370"/>
          </a:xfrm>
          <a:prstGeom prst="rect">
            <a:avLst/>
          </a:prstGeom>
        </p:spPr>
      </p:pic>
      <p:sp>
        <p:nvSpPr>
          <p:cNvPr id="149" name="CuadroTexto 148">
            <a:extLst>
              <a:ext uri="{FF2B5EF4-FFF2-40B4-BE49-F238E27FC236}">
                <a16:creationId xmlns:a16="http://schemas.microsoft.com/office/drawing/2014/main" id="{BF9175DE-3B0A-4ADF-86A9-8417E713FB19}"/>
              </a:ext>
            </a:extLst>
          </p:cNvPr>
          <p:cNvSpPr txBox="1"/>
          <p:nvPr/>
        </p:nvSpPr>
        <p:spPr>
          <a:xfrm>
            <a:off x="10747281" y="5385850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Secretaría General</a:t>
            </a:r>
          </a:p>
        </p:txBody>
      </p:sp>
      <p:pic>
        <p:nvPicPr>
          <p:cNvPr id="212" name="Imagen 211" descr="Le corresponde la conservación y custodia de la memoria institucional, la certificación y difusión de información y asesorar en las actuaciones jurídicas de la Universidad Distrital Francisco José de Caldas.">
            <a:extLst>
              <a:ext uri="{FF2B5EF4-FFF2-40B4-BE49-F238E27FC236}">
                <a16:creationId xmlns:a16="http://schemas.microsoft.com/office/drawing/2014/main" id="{EE607830-3327-4A53-B458-688EAC9585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140" y="5077684"/>
            <a:ext cx="2374397" cy="1039370"/>
          </a:xfrm>
          <a:prstGeom prst="rect">
            <a:avLst/>
          </a:prstGeom>
        </p:spPr>
      </p:pic>
      <p:sp>
        <p:nvSpPr>
          <p:cNvPr id="151" name="CuadroTexto 150">
            <a:extLst>
              <a:ext uri="{FF2B5EF4-FFF2-40B4-BE49-F238E27FC236}">
                <a16:creationId xmlns:a16="http://schemas.microsoft.com/office/drawing/2014/main" id="{1B623EF9-B982-4D18-A501-6F7B30E33491}"/>
              </a:ext>
            </a:extLst>
          </p:cNvPr>
          <p:cNvSpPr txBox="1"/>
          <p:nvPr/>
        </p:nvSpPr>
        <p:spPr>
          <a:xfrm>
            <a:off x="14017449" y="4341276"/>
            <a:ext cx="1498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Oficina Asesora de Jurídica</a:t>
            </a:r>
          </a:p>
        </p:txBody>
      </p:sp>
      <p:pic>
        <p:nvPicPr>
          <p:cNvPr id="205" name="Imagen 204" descr="Es la encargada de ejecutar las políticas, planes, programas y proyectos de carácter jurídico, así como de asesorar y acompañar a las diferentes dependencias administrativas y académicas en el desarrollo de temas jurídicos, normativos, contractuales y de defensa de los intereses de la Universidad.">
            <a:extLst>
              <a:ext uri="{FF2B5EF4-FFF2-40B4-BE49-F238E27FC236}">
                <a16:creationId xmlns:a16="http://schemas.microsoft.com/office/drawing/2014/main" id="{5FE90680-8033-44B3-B053-1BDC3C8E32C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3769" y="4039460"/>
            <a:ext cx="2579276" cy="1039370"/>
          </a:xfrm>
          <a:prstGeom prst="rect">
            <a:avLst/>
          </a:prstGeom>
        </p:spPr>
      </p:pic>
      <p:sp>
        <p:nvSpPr>
          <p:cNvPr id="152" name="CuadroTexto 151">
            <a:extLst>
              <a:ext uri="{FF2B5EF4-FFF2-40B4-BE49-F238E27FC236}">
                <a16:creationId xmlns:a16="http://schemas.microsoft.com/office/drawing/2014/main" id="{0D64032A-C223-495B-8198-2E93D79311DD}"/>
              </a:ext>
            </a:extLst>
          </p:cNvPr>
          <p:cNvSpPr txBox="1"/>
          <p:nvPr/>
        </p:nvSpPr>
        <p:spPr>
          <a:xfrm>
            <a:off x="13918384" y="5214053"/>
            <a:ext cx="1771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Programa Quejas, Reclamos y de Atención al Ciudadano</a:t>
            </a:r>
          </a:p>
        </p:txBody>
      </p:sp>
      <p:pic>
        <p:nvPicPr>
          <p:cNvPr id="204" name="Imagen 203" descr="Es la dependencia encargada de recibir, radicar y tramitar las acciones ciudadanas, (petición, queja, reclamo, derecho de petición, denuncia, sugerencia, solicitud de información o consulta) que la ciudadanía formule en el ejercicio de control social, relacionadas con el cumplimiento de la Misión de la entidad, los servicios y el funcionamiento de la Universidad.">
            <a:extLst>
              <a:ext uri="{FF2B5EF4-FFF2-40B4-BE49-F238E27FC236}">
                <a16:creationId xmlns:a16="http://schemas.microsoft.com/office/drawing/2014/main" id="{562CA9F0-BA00-4FED-944D-9B30FCE5FF9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332" y="5077420"/>
            <a:ext cx="2579276" cy="1039370"/>
          </a:xfrm>
          <a:prstGeom prst="rect">
            <a:avLst/>
          </a:prstGeom>
        </p:spPr>
      </p:pic>
      <p:sp>
        <p:nvSpPr>
          <p:cNvPr id="153" name="CuadroTexto 152">
            <a:extLst>
              <a:ext uri="{FF2B5EF4-FFF2-40B4-BE49-F238E27FC236}">
                <a16:creationId xmlns:a16="http://schemas.microsoft.com/office/drawing/2014/main" id="{DBB5F703-B5B8-47A1-B728-1E649B9AA2CA}"/>
              </a:ext>
            </a:extLst>
          </p:cNvPr>
          <p:cNvSpPr txBox="1"/>
          <p:nvPr/>
        </p:nvSpPr>
        <p:spPr>
          <a:xfrm>
            <a:off x="13899336" y="6365371"/>
            <a:ext cx="1771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Proyecto Sección Actas, Archivo y Microfilmación</a:t>
            </a:r>
          </a:p>
        </p:txBody>
      </p:sp>
      <p:pic>
        <p:nvPicPr>
          <p:cNvPr id="219" name="Imagen 218" descr="Dependencia encargada de salvaguardar, conservar y recuperar la memoria institucional como parte del patrimonio documental de la ciudad-región, facilitando el acceso a la información de forma eficiente, eficaz y efectiva, a través de direcciones archivísticas, administrativas y procedimentales, convirtiendo la información en capital activo de la Universidad.">
            <a:extLst>
              <a:ext uri="{FF2B5EF4-FFF2-40B4-BE49-F238E27FC236}">
                <a16:creationId xmlns:a16="http://schemas.microsoft.com/office/drawing/2014/main" id="{1FCC4949-1DA3-4A28-9564-26F9A5595CB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794" y="6113265"/>
            <a:ext cx="2579276" cy="1039370"/>
          </a:xfrm>
          <a:prstGeom prst="rect">
            <a:avLst/>
          </a:prstGeom>
        </p:spPr>
      </p:pic>
      <p:sp>
        <p:nvSpPr>
          <p:cNvPr id="154" name="CuadroTexto 153">
            <a:extLst>
              <a:ext uri="{FF2B5EF4-FFF2-40B4-BE49-F238E27FC236}">
                <a16:creationId xmlns:a16="http://schemas.microsoft.com/office/drawing/2014/main" id="{3EC16E20-2462-4EEE-B876-21FC8B030205}"/>
              </a:ext>
            </a:extLst>
          </p:cNvPr>
          <p:cNvSpPr txBox="1"/>
          <p:nvPr/>
        </p:nvSpPr>
        <p:spPr>
          <a:xfrm>
            <a:off x="11331858" y="10972389"/>
            <a:ext cx="185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Programa  Relaciones Interinstitucionales</a:t>
            </a:r>
          </a:p>
        </p:txBody>
      </p:sp>
      <p:pic>
        <p:nvPicPr>
          <p:cNvPr id="238" name="Imagen 237" descr="Se encarga de direccionar y gestionar la interinstitucionalización e internacionalización de la Universidad Francisco José de Caldas a través de acciones de direccionamiento estratégico para la inmersión y participación de la institución en la sociedad del conocimiento en el ámbito local, nacional e internacional.">
            <a:extLst>
              <a:ext uri="{FF2B5EF4-FFF2-40B4-BE49-F238E27FC236}">
                <a16:creationId xmlns:a16="http://schemas.microsoft.com/office/drawing/2014/main" id="{C46A6F45-968C-4AC8-BEC1-2253AD01DA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600" y="10818055"/>
            <a:ext cx="2813024" cy="834789"/>
          </a:xfrm>
          <a:prstGeom prst="rect">
            <a:avLst/>
          </a:prstGeom>
        </p:spPr>
      </p:pic>
      <p:sp>
        <p:nvSpPr>
          <p:cNvPr id="157" name="CuadroTexto 156">
            <a:extLst>
              <a:ext uri="{FF2B5EF4-FFF2-40B4-BE49-F238E27FC236}">
                <a16:creationId xmlns:a16="http://schemas.microsoft.com/office/drawing/2014/main" id="{C83194DF-94A3-49E3-9D34-FBE7026E7EF4}"/>
              </a:ext>
            </a:extLst>
          </p:cNvPr>
          <p:cNvSpPr txBox="1"/>
          <p:nvPr/>
        </p:nvSpPr>
        <p:spPr>
          <a:xfrm>
            <a:off x="3728081" y="8165141"/>
            <a:ext cx="14690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Vicerrectoría de Formación </a:t>
            </a:r>
            <a:endParaRPr lang="es-CO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3" name="Imagen 212" descr="Es una instancia de nivel de dirección de la Universidad Distrital encargada de definir políticas, coordinar programas académicos, y desarrollar proyectos de tipo académico, administrativo para toda la institución.">
            <a:extLst>
              <a:ext uri="{FF2B5EF4-FFF2-40B4-BE49-F238E27FC236}">
                <a16:creationId xmlns:a16="http://schemas.microsoft.com/office/drawing/2014/main" id="{A61D5D7F-B3C5-4C7B-A794-CF35E465DA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96" y="7811737"/>
            <a:ext cx="2415771" cy="1085002"/>
          </a:xfrm>
          <a:prstGeom prst="rect">
            <a:avLst/>
          </a:prstGeom>
        </p:spPr>
      </p:pic>
      <p:sp>
        <p:nvSpPr>
          <p:cNvPr id="158" name="CuadroTexto 157">
            <a:extLst>
              <a:ext uri="{FF2B5EF4-FFF2-40B4-BE49-F238E27FC236}">
                <a16:creationId xmlns:a16="http://schemas.microsoft.com/office/drawing/2014/main" id="{30B9BBD9-80AA-466C-A296-719F08A8A39A}"/>
              </a:ext>
            </a:extLst>
          </p:cNvPr>
          <p:cNvSpPr txBox="1"/>
          <p:nvPr/>
        </p:nvSpPr>
        <p:spPr>
          <a:xfrm>
            <a:off x="1985538" y="9787292"/>
            <a:ext cx="146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Facultad Ingeniería</a:t>
            </a:r>
          </a:p>
        </p:txBody>
      </p:sp>
      <p:pic>
        <p:nvPicPr>
          <p:cNvPr id="272" name="Imagen 271" descr="La facultad dirige y administra los proyectos académicos y sus recursos, de conformidad con lo establecido en el Estatuto Académico.">
            <a:extLst>
              <a:ext uri="{FF2B5EF4-FFF2-40B4-BE49-F238E27FC236}">
                <a16:creationId xmlns:a16="http://schemas.microsoft.com/office/drawing/2014/main" id="{9EA615EA-235D-4275-A130-31652700C10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27" y="9451921"/>
            <a:ext cx="2415771" cy="1085002"/>
          </a:xfrm>
          <a:prstGeom prst="rect">
            <a:avLst/>
          </a:prstGeom>
        </p:spPr>
      </p:pic>
      <p:sp>
        <p:nvSpPr>
          <p:cNvPr id="159" name="CuadroTexto 158">
            <a:extLst>
              <a:ext uri="{FF2B5EF4-FFF2-40B4-BE49-F238E27FC236}">
                <a16:creationId xmlns:a16="http://schemas.microsoft.com/office/drawing/2014/main" id="{6521F087-6364-48CF-9240-BB97E806E227}"/>
              </a:ext>
            </a:extLst>
          </p:cNvPr>
          <p:cNvSpPr txBox="1"/>
          <p:nvPr/>
        </p:nvSpPr>
        <p:spPr>
          <a:xfrm>
            <a:off x="1991603" y="10677963"/>
            <a:ext cx="146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Facultad Ciencias y Educación</a:t>
            </a:r>
          </a:p>
        </p:txBody>
      </p:sp>
      <p:pic>
        <p:nvPicPr>
          <p:cNvPr id="273" name="Imagen 272" descr="La facultad dirige y administra los proyectos académicos y sus recursos, de conformidad con lo establecido en el Estatuto Académico.">
            <a:extLst>
              <a:ext uri="{FF2B5EF4-FFF2-40B4-BE49-F238E27FC236}">
                <a16:creationId xmlns:a16="http://schemas.microsoft.com/office/drawing/2014/main" id="{AD148ADB-0615-4BA1-8C48-015B34320FC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47" y="10475176"/>
            <a:ext cx="2415771" cy="1085002"/>
          </a:xfrm>
          <a:prstGeom prst="rect">
            <a:avLst/>
          </a:prstGeom>
        </p:spPr>
      </p:pic>
      <p:sp>
        <p:nvSpPr>
          <p:cNvPr id="160" name="CuadroTexto 159">
            <a:extLst>
              <a:ext uri="{FF2B5EF4-FFF2-40B4-BE49-F238E27FC236}">
                <a16:creationId xmlns:a16="http://schemas.microsoft.com/office/drawing/2014/main" id="{D01B0689-D740-45A2-AAB2-2BA9AAD73B55}"/>
              </a:ext>
            </a:extLst>
          </p:cNvPr>
          <p:cNvSpPr txBox="1"/>
          <p:nvPr/>
        </p:nvSpPr>
        <p:spPr>
          <a:xfrm>
            <a:off x="1974843" y="11620514"/>
            <a:ext cx="150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Facultad Medio Ambiente y Recursos Naturales</a:t>
            </a:r>
          </a:p>
        </p:txBody>
      </p:sp>
      <p:pic>
        <p:nvPicPr>
          <p:cNvPr id="274" name="Imagen 273" descr="La facultad dirige y administra los proyectos académicos y sus recursos, de conformidad con lo establecido en el Estatuto Académico.">
            <a:extLst>
              <a:ext uri="{FF2B5EF4-FFF2-40B4-BE49-F238E27FC236}">
                <a16:creationId xmlns:a16="http://schemas.microsoft.com/office/drawing/2014/main" id="{F7B73B0D-4E63-489B-9EEE-337DBC6F35D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3" y="11483917"/>
            <a:ext cx="2415771" cy="1085002"/>
          </a:xfrm>
          <a:prstGeom prst="rect">
            <a:avLst/>
          </a:prstGeom>
        </p:spPr>
      </p:pic>
      <p:sp>
        <p:nvSpPr>
          <p:cNvPr id="161" name="CuadroTexto 160">
            <a:extLst>
              <a:ext uri="{FF2B5EF4-FFF2-40B4-BE49-F238E27FC236}">
                <a16:creationId xmlns:a16="http://schemas.microsoft.com/office/drawing/2014/main" id="{47FF09FF-4518-4B79-9F94-5DA30958C0E1}"/>
              </a:ext>
            </a:extLst>
          </p:cNvPr>
          <p:cNvSpPr txBox="1"/>
          <p:nvPr/>
        </p:nvSpPr>
        <p:spPr>
          <a:xfrm>
            <a:off x="1985538" y="12810475"/>
            <a:ext cx="146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Facultad Tecnológica</a:t>
            </a:r>
          </a:p>
        </p:txBody>
      </p:sp>
      <p:pic>
        <p:nvPicPr>
          <p:cNvPr id="275" name="Imagen 274" descr="La facultad dirige y administra los proyectos académicos y sus recursos, de conformidad con lo establecido en el Estatuto Académico.">
            <a:extLst>
              <a:ext uri="{FF2B5EF4-FFF2-40B4-BE49-F238E27FC236}">
                <a16:creationId xmlns:a16="http://schemas.microsoft.com/office/drawing/2014/main" id="{4FB70601-A95D-422C-92FC-38B486BD532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77" y="12507178"/>
            <a:ext cx="2415771" cy="1085002"/>
          </a:xfrm>
          <a:prstGeom prst="rect">
            <a:avLst/>
          </a:prstGeom>
        </p:spPr>
      </p:pic>
      <p:sp>
        <p:nvSpPr>
          <p:cNvPr id="162" name="CuadroTexto 161">
            <a:extLst>
              <a:ext uri="{FF2B5EF4-FFF2-40B4-BE49-F238E27FC236}">
                <a16:creationId xmlns:a16="http://schemas.microsoft.com/office/drawing/2014/main" id="{6F206279-B7D0-4DB5-B5F6-079CDBD536D5}"/>
              </a:ext>
            </a:extLst>
          </p:cNvPr>
          <p:cNvSpPr txBox="1"/>
          <p:nvPr/>
        </p:nvSpPr>
        <p:spPr>
          <a:xfrm>
            <a:off x="1974308" y="13876888"/>
            <a:ext cx="146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Facultad Artes ASAB</a:t>
            </a:r>
          </a:p>
        </p:txBody>
      </p:sp>
      <p:pic>
        <p:nvPicPr>
          <p:cNvPr id="276" name="Imagen 275" descr="La facultad dirige y administra los proyectos académicos y sus recursos, de conformidad con lo establecido en el Estatuto Académico.">
            <a:extLst>
              <a:ext uri="{FF2B5EF4-FFF2-40B4-BE49-F238E27FC236}">
                <a16:creationId xmlns:a16="http://schemas.microsoft.com/office/drawing/2014/main" id="{4F886F0F-B7C5-4399-8A8A-ACF53907FCA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7" y="13515922"/>
            <a:ext cx="2415771" cy="1085002"/>
          </a:xfrm>
          <a:prstGeom prst="rect">
            <a:avLst/>
          </a:prstGeom>
        </p:spPr>
      </p:pic>
      <p:sp>
        <p:nvSpPr>
          <p:cNvPr id="167" name="CuadroTexto 166">
            <a:extLst>
              <a:ext uri="{FF2B5EF4-FFF2-40B4-BE49-F238E27FC236}">
                <a16:creationId xmlns:a16="http://schemas.microsoft.com/office/drawing/2014/main" id="{6274EB54-F43F-4D6B-8D9C-94F475A97262}"/>
              </a:ext>
            </a:extLst>
          </p:cNvPr>
          <p:cNvSpPr txBox="1"/>
          <p:nvPr/>
        </p:nvSpPr>
        <p:spPr>
          <a:xfrm>
            <a:off x="2108976" y="14727926"/>
            <a:ext cx="1469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Facultad Ciencias Matemáticas y Naturales</a:t>
            </a:r>
          </a:p>
        </p:txBody>
      </p:sp>
      <p:pic>
        <p:nvPicPr>
          <p:cNvPr id="277" name="Imagen 276" descr="La facultad dirige y administra los proyectos académicos y sus recursos, de conformidad con lo establecido en el Estatuto Académico.">
            <a:extLst>
              <a:ext uri="{FF2B5EF4-FFF2-40B4-BE49-F238E27FC236}">
                <a16:creationId xmlns:a16="http://schemas.microsoft.com/office/drawing/2014/main" id="{3F39C525-D1C3-46F8-BC49-496C502E7E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97" y="14530051"/>
            <a:ext cx="2415771" cy="1085002"/>
          </a:xfrm>
          <a:prstGeom prst="rect">
            <a:avLst/>
          </a:prstGeom>
        </p:spPr>
      </p:pic>
      <p:sp>
        <p:nvSpPr>
          <p:cNvPr id="170" name="CuadroTexto 169">
            <a:extLst>
              <a:ext uri="{FF2B5EF4-FFF2-40B4-BE49-F238E27FC236}">
                <a16:creationId xmlns:a16="http://schemas.microsoft.com/office/drawing/2014/main" id="{5A58AD07-6972-401D-B2E0-C98E75EBC5FD}"/>
              </a:ext>
            </a:extLst>
          </p:cNvPr>
          <p:cNvSpPr txBox="1"/>
          <p:nvPr/>
        </p:nvSpPr>
        <p:spPr>
          <a:xfrm>
            <a:off x="5743739" y="10802467"/>
            <a:ext cx="1583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Escuelas </a:t>
            </a:r>
            <a:endParaRPr lang="es-C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4" name="Imagen 213" descr="Unidad académica y administrativa responsable de la orientación y desempeño investigativo de los profesores de la Universidad Distrital.">
            <a:extLst>
              <a:ext uri="{FF2B5EF4-FFF2-40B4-BE49-F238E27FC236}">
                <a16:creationId xmlns:a16="http://schemas.microsoft.com/office/drawing/2014/main" id="{ED877A6C-71D8-427E-8D8C-D1D4B60EDF7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310" y="7882383"/>
            <a:ext cx="2415771" cy="1085002"/>
          </a:xfrm>
          <a:prstGeom prst="rect">
            <a:avLst/>
          </a:prstGeom>
        </p:spPr>
      </p:pic>
      <p:sp>
        <p:nvSpPr>
          <p:cNvPr id="175" name="CuadroTexto 174">
            <a:extLst>
              <a:ext uri="{FF2B5EF4-FFF2-40B4-BE49-F238E27FC236}">
                <a16:creationId xmlns:a16="http://schemas.microsoft.com/office/drawing/2014/main" id="{9CB1D521-3965-4ED8-B069-99E515BCB01E}"/>
              </a:ext>
            </a:extLst>
          </p:cNvPr>
          <p:cNvSpPr txBox="1"/>
          <p:nvPr/>
        </p:nvSpPr>
        <p:spPr>
          <a:xfrm>
            <a:off x="11027337" y="8139948"/>
            <a:ext cx="15398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Vicerrectoría de Contextos y Proyección Social </a:t>
            </a:r>
            <a:endParaRPr lang="es-CO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" name="Imagen 214" descr="Le corresponde promover convenios de cooperación, asesoría, asistencia, técnica, capacitación e investigación con entidades nacionales e internacionales sobre asuntos de interés para el Distrito Capital, otras entidades territoriales y la Universidad.">
            <a:extLst>
              <a:ext uri="{FF2B5EF4-FFF2-40B4-BE49-F238E27FC236}">
                <a16:creationId xmlns:a16="http://schemas.microsoft.com/office/drawing/2014/main" id="{CA7FB841-DF67-4FDC-B95E-7B8C8FCEC0C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21" y="7908544"/>
            <a:ext cx="2415771" cy="1058841"/>
          </a:xfrm>
          <a:prstGeom prst="rect">
            <a:avLst/>
          </a:prstGeom>
        </p:spPr>
      </p:pic>
      <p:sp>
        <p:nvSpPr>
          <p:cNvPr id="176" name="CuadroTexto 175">
            <a:extLst>
              <a:ext uri="{FF2B5EF4-FFF2-40B4-BE49-F238E27FC236}">
                <a16:creationId xmlns:a16="http://schemas.microsoft.com/office/drawing/2014/main" id="{C713C89C-B67D-4D99-A46D-A7618C2A33C9}"/>
              </a:ext>
            </a:extLst>
          </p:cNvPr>
          <p:cNvSpPr txBox="1"/>
          <p:nvPr/>
        </p:nvSpPr>
        <p:spPr>
          <a:xfrm>
            <a:off x="11103669" y="9416287"/>
            <a:ext cx="13872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Centros</a:t>
            </a:r>
            <a:endParaRPr lang="es-CO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0" name="Imagen 239" descr="Es la encargada de contribuir a la formación de seres humanos integrales dispuestos a generar cambios en su entorno a partir de reflexiones suscitadas a lo largo del aprendizaje de lenguas en el marco de la educación para el trabajo y el desarrollo humano.">
            <a:extLst>
              <a:ext uri="{FF2B5EF4-FFF2-40B4-BE49-F238E27FC236}">
                <a16:creationId xmlns:a16="http://schemas.microsoft.com/office/drawing/2014/main" id="{C4FDDFFD-0C5B-4EA9-BB01-B9AB64EB809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75" y="9164452"/>
            <a:ext cx="2415771" cy="766039"/>
          </a:xfrm>
          <a:prstGeom prst="rect">
            <a:avLst/>
          </a:prstGeom>
        </p:spPr>
      </p:pic>
      <p:sp>
        <p:nvSpPr>
          <p:cNvPr id="181" name="CuadroTexto 180">
            <a:extLst>
              <a:ext uri="{FF2B5EF4-FFF2-40B4-BE49-F238E27FC236}">
                <a16:creationId xmlns:a16="http://schemas.microsoft.com/office/drawing/2014/main" id="{E508B037-99D7-4C74-9D9A-B6D59644649E}"/>
              </a:ext>
            </a:extLst>
          </p:cNvPr>
          <p:cNvSpPr txBox="1"/>
          <p:nvPr/>
        </p:nvSpPr>
        <p:spPr>
          <a:xfrm>
            <a:off x="16526303" y="8147586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Bienestar Institucional</a:t>
            </a:r>
          </a:p>
        </p:txBody>
      </p:sp>
      <p:pic>
        <p:nvPicPr>
          <p:cNvPr id="221" name="Imagen 220" descr="Es la encargada de la búsqueda de bienestar tiene carácter permanente y continuo, en el cual todos sus integrantes reconocen y participan en su definición como personas, ciudadanos y profesionales, comprometidos con su desarrollo personal, construyendo sentido de pertenencia con la institución y coadyuvando para la construcción de su propio proyecto de vida.">
            <a:extLst>
              <a:ext uri="{FF2B5EF4-FFF2-40B4-BE49-F238E27FC236}">
                <a16:creationId xmlns:a16="http://schemas.microsoft.com/office/drawing/2014/main" id="{1EFCECB7-C09D-45BA-9EC5-50225FDB09C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177" y="7809434"/>
            <a:ext cx="2371349" cy="1039370"/>
          </a:xfrm>
          <a:prstGeom prst="rect">
            <a:avLst/>
          </a:prstGeom>
        </p:spPr>
      </p:pic>
      <p:sp>
        <p:nvSpPr>
          <p:cNvPr id="186" name="CuadroTexto 185">
            <a:extLst>
              <a:ext uri="{FF2B5EF4-FFF2-40B4-BE49-F238E27FC236}">
                <a16:creationId xmlns:a16="http://schemas.microsoft.com/office/drawing/2014/main" id="{30ADE7A5-EFCF-4914-B815-53AA88F0D79D}"/>
              </a:ext>
            </a:extLst>
          </p:cNvPr>
          <p:cNvSpPr txBox="1"/>
          <p:nvPr/>
        </p:nvSpPr>
        <p:spPr>
          <a:xfrm>
            <a:off x="5988287" y="15566589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Programa Red UDNET</a:t>
            </a:r>
          </a:p>
        </p:txBody>
      </p:sp>
      <p:pic>
        <p:nvPicPr>
          <p:cNvPr id="223" name="Imagen 222" descr="Responsable por la racionalización de los recursos informáticos de la Universidad, organizarlos y administrarlos, para ser utilizados como plataforma de desarrollo académico y la modernización de los procesos administrativos.">
            <a:extLst>
              <a:ext uri="{FF2B5EF4-FFF2-40B4-BE49-F238E27FC236}">
                <a16:creationId xmlns:a16="http://schemas.microsoft.com/office/drawing/2014/main" id="{7C39E3EF-E966-4215-A5D5-5D4983B96A7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58" y="15224920"/>
            <a:ext cx="2371349" cy="1039370"/>
          </a:xfrm>
          <a:prstGeom prst="rect">
            <a:avLst/>
          </a:prstGeom>
        </p:spPr>
      </p:pic>
      <p:sp>
        <p:nvSpPr>
          <p:cNvPr id="187" name="CuadroTexto 186">
            <a:extLst>
              <a:ext uri="{FF2B5EF4-FFF2-40B4-BE49-F238E27FC236}">
                <a16:creationId xmlns:a16="http://schemas.microsoft.com/office/drawing/2014/main" id="{DF796F0A-2F7D-46B4-9621-D46BC4050614}"/>
              </a:ext>
            </a:extLst>
          </p:cNvPr>
          <p:cNvSpPr txBox="1"/>
          <p:nvPr/>
        </p:nvSpPr>
        <p:spPr>
          <a:xfrm>
            <a:off x="5997982" y="11626937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Proyecto Biblioteca</a:t>
            </a:r>
          </a:p>
        </p:txBody>
      </p:sp>
      <p:pic>
        <p:nvPicPr>
          <p:cNvPr id="222" name="Imagen 221" descr="Es la encargada de proveer acceso a la información con calidad, responsabilidad y equidad proponiendo porque el acervo bibliográfico sea oportuno, actualizado y pertinente con el fin de satisfacer las necesidades de información de la comunidad académica para apoyar los procesos de formación ciudadana, profesional e investigativa en la construcción de cultura y proyección social del conocimiento.">
            <a:extLst>
              <a:ext uri="{FF2B5EF4-FFF2-40B4-BE49-F238E27FC236}">
                <a16:creationId xmlns:a16="http://schemas.microsoft.com/office/drawing/2014/main" id="{B7197392-3437-458A-861F-DDAA3A282D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253" y="11314771"/>
            <a:ext cx="2371349" cy="1039370"/>
          </a:xfrm>
          <a:prstGeom prst="rect">
            <a:avLst/>
          </a:prstGeom>
        </p:spPr>
      </p:pic>
      <p:sp>
        <p:nvSpPr>
          <p:cNvPr id="188" name="CuadroTexto 187">
            <a:extLst>
              <a:ext uri="{FF2B5EF4-FFF2-40B4-BE49-F238E27FC236}">
                <a16:creationId xmlns:a16="http://schemas.microsoft.com/office/drawing/2014/main" id="{A9C1E149-3898-43DE-A59A-27FCF3757772}"/>
              </a:ext>
            </a:extLst>
          </p:cNvPr>
          <p:cNvSpPr txBox="1"/>
          <p:nvPr/>
        </p:nvSpPr>
        <p:spPr>
          <a:xfrm>
            <a:off x="5819735" y="13483664"/>
            <a:ext cx="144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Proyecto Publicaciones</a:t>
            </a:r>
          </a:p>
        </p:txBody>
      </p:sp>
      <p:pic>
        <p:nvPicPr>
          <p:cNvPr id="245" name="Imagen 244" descr="Le corresponde a esta dependencia la coordinación de los editoriales que se elaboran en imprenta interna y externa de la Universidad, de conformidad con las normas y procedimientos establecidos.">
            <a:extLst>
              <a:ext uri="{FF2B5EF4-FFF2-40B4-BE49-F238E27FC236}">
                <a16:creationId xmlns:a16="http://schemas.microsoft.com/office/drawing/2014/main" id="{47BCF062-E4F1-44C6-8678-570A57ECA28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10" y="13150775"/>
            <a:ext cx="2374397" cy="1039370"/>
          </a:xfrm>
          <a:prstGeom prst="rect">
            <a:avLst/>
          </a:prstGeom>
        </p:spPr>
      </p:pic>
      <p:sp>
        <p:nvSpPr>
          <p:cNvPr id="189" name="CuadroTexto 188">
            <a:extLst>
              <a:ext uri="{FF2B5EF4-FFF2-40B4-BE49-F238E27FC236}">
                <a16:creationId xmlns:a16="http://schemas.microsoft.com/office/drawing/2014/main" id="{CDAF3447-2E36-485F-8ABE-B734A07F1B89}"/>
              </a:ext>
            </a:extLst>
          </p:cNvPr>
          <p:cNvSpPr txBox="1"/>
          <p:nvPr/>
        </p:nvSpPr>
        <p:spPr>
          <a:xfrm>
            <a:off x="5873141" y="12536369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Programa Emisora</a:t>
            </a:r>
          </a:p>
        </p:txBody>
      </p:sp>
      <p:pic>
        <p:nvPicPr>
          <p:cNvPr id="207" name="Imagen 206" descr="Es la encargada de difundir la cultura, la ciencia y la tecnología, en Bogotá, a través de una programación, orientada hacia el interés público, haciendo énfasis estratégico en la música latinoamericana como identificación, distinción y diferenciación de la emisora.">
            <a:extLst>
              <a:ext uri="{FF2B5EF4-FFF2-40B4-BE49-F238E27FC236}">
                <a16:creationId xmlns:a16="http://schemas.microsoft.com/office/drawing/2014/main" id="{4225F6BE-9CF7-4964-B0B1-CFDD285F1C2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434" y="12232773"/>
            <a:ext cx="2374397" cy="1039370"/>
          </a:xfrm>
          <a:prstGeom prst="rect">
            <a:avLst/>
          </a:prstGeom>
        </p:spPr>
      </p:pic>
      <p:sp>
        <p:nvSpPr>
          <p:cNvPr id="190" name="CuadroTexto 189">
            <a:extLst>
              <a:ext uri="{FF2B5EF4-FFF2-40B4-BE49-F238E27FC236}">
                <a16:creationId xmlns:a16="http://schemas.microsoft.com/office/drawing/2014/main" id="{2309C794-C008-432C-BE63-114ADE10DA11}"/>
              </a:ext>
            </a:extLst>
          </p:cNvPr>
          <p:cNvSpPr txBox="1"/>
          <p:nvPr/>
        </p:nvSpPr>
        <p:spPr>
          <a:xfrm>
            <a:off x="8420347" y="8136591"/>
            <a:ext cx="1469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Vicerrectoría de Investigación-Creación e Innovación </a:t>
            </a:r>
            <a:endParaRPr lang="es-CO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6" name="Imagen 215" descr="Es la encargada de liderar y gerenciar los procesos de gestión administrativa y financiera, mediante la optimización de los recursos de talento humano, físicos y financieros, integrando, facilitando y promoviendo una cultura austera y transparente, prestando un servicio amable, confiable y oportuno, como apoyo al adecuado desarrollo de los procesos académicos de la Universidad Distrital Francisco José de Caldas.">
            <a:extLst>
              <a:ext uri="{FF2B5EF4-FFF2-40B4-BE49-F238E27FC236}">
                <a16:creationId xmlns:a16="http://schemas.microsoft.com/office/drawing/2014/main" id="{A3509678-D777-4193-B196-5BEF9BDB8B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7761" y="7824459"/>
            <a:ext cx="2478473" cy="1057481"/>
          </a:xfrm>
          <a:prstGeom prst="rect">
            <a:avLst/>
          </a:prstGeom>
        </p:spPr>
      </p:pic>
      <p:sp>
        <p:nvSpPr>
          <p:cNvPr id="191" name="CuadroTexto 190">
            <a:extLst>
              <a:ext uri="{FF2B5EF4-FFF2-40B4-BE49-F238E27FC236}">
                <a16:creationId xmlns:a16="http://schemas.microsoft.com/office/drawing/2014/main" id="{4AAECA82-EB03-425E-94D8-009D58454E38}"/>
              </a:ext>
            </a:extLst>
          </p:cNvPr>
          <p:cNvSpPr txBox="1"/>
          <p:nvPr/>
        </p:nvSpPr>
        <p:spPr>
          <a:xfrm>
            <a:off x="13899301" y="9316640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Oficina  de Talento Humano </a:t>
            </a:r>
          </a:p>
        </p:txBody>
      </p:sp>
      <p:pic>
        <p:nvPicPr>
          <p:cNvPr id="218" name="Imagen 217" descr="Se encarga de contribuir a la adecuada administración y desarrollo del Talento Humano de la institución, de manera que se garantice una adecuada optimización y efectividad de los procesos a través de la correcta utilización de los medios técnicos, tecnológicos, informativos y logísticos que posee la Universidad Distrital.">
            <a:extLst>
              <a:ext uri="{FF2B5EF4-FFF2-40B4-BE49-F238E27FC236}">
                <a16:creationId xmlns:a16="http://schemas.microsoft.com/office/drawing/2014/main" id="{056BFFE7-8699-47E3-AA10-25F698BAB2B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733" y="9067961"/>
            <a:ext cx="2374397" cy="1039370"/>
          </a:xfrm>
          <a:prstGeom prst="rect">
            <a:avLst/>
          </a:prstGeom>
        </p:spPr>
      </p:pic>
      <p:sp>
        <p:nvSpPr>
          <p:cNvPr id="227" name="CuadroTexto 226">
            <a:extLst>
              <a:ext uri="{FF2B5EF4-FFF2-40B4-BE49-F238E27FC236}">
                <a16:creationId xmlns:a16="http://schemas.microsoft.com/office/drawing/2014/main" id="{D4150D26-2C62-96C5-AFBD-F204954156CC}"/>
              </a:ext>
            </a:extLst>
          </p:cNvPr>
          <p:cNvSpPr txBox="1"/>
          <p:nvPr/>
        </p:nvSpPr>
        <p:spPr>
          <a:xfrm>
            <a:off x="16268721" y="9326161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Proyecto Novedades</a:t>
            </a:r>
          </a:p>
        </p:txBody>
      </p:sp>
      <p:pic>
        <p:nvPicPr>
          <p:cNvPr id="2" name="Imagen 1" descr="Es la encargada de la fijación de métodos y procedimientos del trabajo de la División, así como las actividades de registro, y control de persona referente a novedades, nomina, liquidación de prestaciones, hojas de vida, vacaciones, pensiones, licencias, etc.">
            <a:extLst>
              <a:ext uri="{FF2B5EF4-FFF2-40B4-BE49-F238E27FC236}">
                <a16:creationId xmlns:a16="http://schemas.microsoft.com/office/drawing/2014/main" id="{1570D2D0-A71D-16E0-16E2-B8D4F4E9D1D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6234" y="9078416"/>
            <a:ext cx="2374397" cy="1039370"/>
          </a:xfrm>
          <a:prstGeom prst="rect">
            <a:avLst/>
          </a:prstGeom>
        </p:spPr>
      </p:pic>
      <p:sp>
        <p:nvSpPr>
          <p:cNvPr id="192" name="CuadroTexto 191">
            <a:extLst>
              <a:ext uri="{FF2B5EF4-FFF2-40B4-BE49-F238E27FC236}">
                <a16:creationId xmlns:a16="http://schemas.microsoft.com/office/drawing/2014/main" id="{0E371C36-3B29-48F7-A927-7CAE9A9B71B3}"/>
              </a:ext>
            </a:extLst>
          </p:cNvPr>
          <p:cNvSpPr txBox="1"/>
          <p:nvPr/>
        </p:nvSpPr>
        <p:spPr>
          <a:xfrm>
            <a:off x="13283620" y="11819784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Oficina Financiera</a:t>
            </a:r>
          </a:p>
        </p:txBody>
      </p:sp>
      <p:pic>
        <p:nvPicPr>
          <p:cNvPr id="217" name="Imagen 216" descr="Es la dependencia que responde por la administración, planeación, y organización del Sistema Financiero de la Universidad.">
            <a:extLst>
              <a:ext uri="{FF2B5EF4-FFF2-40B4-BE49-F238E27FC236}">
                <a16:creationId xmlns:a16="http://schemas.microsoft.com/office/drawing/2014/main" id="{68C8DD27-FEFF-4368-BEE8-92806F6FB75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446" y="11613126"/>
            <a:ext cx="2374397" cy="1039370"/>
          </a:xfrm>
          <a:prstGeom prst="rect">
            <a:avLst/>
          </a:prstGeom>
        </p:spPr>
      </p:pic>
      <p:sp>
        <p:nvSpPr>
          <p:cNvPr id="228" name="CuadroTexto 227">
            <a:extLst>
              <a:ext uri="{FF2B5EF4-FFF2-40B4-BE49-F238E27FC236}">
                <a16:creationId xmlns:a16="http://schemas.microsoft.com/office/drawing/2014/main" id="{ECC27218-390D-C307-241F-2C17735E1315}"/>
              </a:ext>
            </a:extLst>
          </p:cNvPr>
          <p:cNvSpPr txBox="1"/>
          <p:nvPr/>
        </p:nvSpPr>
        <p:spPr>
          <a:xfrm>
            <a:off x="15832691" y="10773785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Proyecto Presupuesto</a:t>
            </a:r>
          </a:p>
        </p:txBody>
      </p:sp>
      <p:pic>
        <p:nvPicPr>
          <p:cNvPr id="4" name="Imagen 3" descr="Responsable de preparar los informes presupuestales y presentarlos a las dependencias correspondientes de correspondencia con los plazos estipulados para tal fin.">
            <a:extLst>
              <a:ext uri="{FF2B5EF4-FFF2-40B4-BE49-F238E27FC236}">
                <a16:creationId xmlns:a16="http://schemas.microsoft.com/office/drawing/2014/main" id="{736B28AC-14EF-A105-3D54-85FE5BADA4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3903" y="10487747"/>
            <a:ext cx="2374397" cy="1039370"/>
          </a:xfrm>
          <a:prstGeom prst="rect">
            <a:avLst/>
          </a:prstGeom>
        </p:spPr>
      </p:pic>
      <p:sp>
        <p:nvSpPr>
          <p:cNvPr id="229" name="CuadroTexto 228">
            <a:extLst>
              <a:ext uri="{FF2B5EF4-FFF2-40B4-BE49-F238E27FC236}">
                <a16:creationId xmlns:a16="http://schemas.microsoft.com/office/drawing/2014/main" id="{03A77149-4E24-668E-7570-2327CD9A4766}"/>
              </a:ext>
            </a:extLst>
          </p:cNvPr>
          <p:cNvSpPr txBox="1"/>
          <p:nvPr/>
        </p:nvSpPr>
        <p:spPr>
          <a:xfrm>
            <a:off x="15948715" y="11915034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Proyecto Contabilidad</a:t>
            </a:r>
          </a:p>
        </p:txBody>
      </p:sp>
      <p:pic>
        <p:nvPicPr>
          <p:cNvPr id="3" name="Imagen 2" descr="Corresponde a esta dependencia llevar diligentemente la contabilidad general de la Universidad sobre bases uniformes de acuerdo con los principios de contabilidad generalmente aceptados y dando cumplimiento a las disposiciones legales, fiscales y administrativas vigentes.">
            <a:extLst>
              <a:ext uri="{FF2B5EF4-FFF2-40B4-BE49-F238E27FC236}">
                <a16:creationId xmlns:a16="http://schemas.microsoft.com/office/drawing/2014/main" id="{DE297ABA-00B9-ED94-8CB8-D365CF285FF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522" y="11583090"/>
            <a:ext cx="2374397" cy="1039370"/>
          </a:xfrm>
          <a:prstGeom prst="rect">
            <a:avLst/>
          </a:prstGeom>
        </p:spPr>
      </p:pic>
      <p:sp>
        <p:nvSpPr>
          <p:cNvPr id="230" name="CuadroTexto 229">
            <a:extLst>
              <a:ext uri="{FF2B5EF4-FFF2-40B4-BE49-F238E27FC236}">
                <a16:creationId xmlns:a16="http://schemas.microsoft.com/office/drawing/2014/main" id="{326DB2AE-0161-9634-1A17-BA2156E73AAC}"/>
              </a:ext>
            </a:extLst>
          </p:cNvPr>
          <p:cNvSpPr txBox="1"/>
          <p:nvPr/>
        </p:nvSpPr>
        <p:spPr>
          <a:xfrm>
            <a:off x="15967765" y="13067559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Tesorería General</a:t>
            </a:r>
          </a:p>
        </p:txBody>
      </p:sp>
      <p:pic>
        <p:nvPicPr>
          <p:cNvPr id="5" name="Imagen 4" descr="Corresponde a esta dependencia recaudar los derechos pecuniarios, aportes, auxilios, ventas de servicios, y demás ingresos de la Universidad; así como recaudar fondos provenientes del presupuesto Nacional y de los Organismos Centrales.">
            <a:extLst>
              <a:ext uri="{FF2B5EF4-FFF2-40B4-BE49-F238E27FC236}">
                <a16:creationId xmlns:a16="http://schemas.microsoft.com/office/drawing/2014/main" id="{8EAC1C2F-C18B-5828-5EFB-04A55FAD86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3903" y="12767202"/>
            <a:ext cx="2374397" cy="1039370"/>
          </a:xfrm>
          <a:prstGeom prst="rect">
            <a:avLst/>
          </a:prstGeom>
        </p:spPr>
      </p:pic>
      <p:sp>
        <p:nvSpPr>
          <p:cNvPr id="193" name="CuadroTexto 192">
            <a:extLst>
              <a:ext uri="{FF2B5EF4-FFF2-40B4-BE49-F238E27FC236}">
                <a16:creationId xmlns:a16="http://schemas.microsoft.com/office/drawing/2014/main" id="{12A2856B-9F1F-49BF-8C5B-E00862F65386}"/>
              </a:ext>
            </a:extLst>
          </p:cNvPr>
          <p:cNvSpPr txBox="1"/>
          <p:nvPr/>
        </p:nvSpPr>
        <p:spPr>
          <a:xfrm>
            <a:off x="13276212" y="14452615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Oficina Infraestructura</a:t>
            </a:r>
          </a:p>
        </p:txBody>
      </p:sp>
      <p:pic>
        <p:nvPicPr>
          <p:cNvPr id="287" name="Imagen 286" descr="Se encarga de responder por la administración, planeación, organización de los bienes de la Universidad.">
            <a:extLst>
              <a:ext uri="{FF2B5EF4-FFF2-40B4-BE49-F238E27FC236}">
                <a16:creationId xmlns:a16="http://schemas.microsoft.com/office/drawing/2014/main" id="{6C46D7EF-AC97-4656-9D56-BD4E32E0BE8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6" y="14264250"/>
            <a:ext cx="2374397" cy="1039370"/>
          </a:xfrm>
          <a:prstGeom prst="rect">
            <a:avLst/>
          </a:prstGeom>
        </p:spPr>
      </p:pic>
      <p:sp>
        <p:nvSpPr>
          <p:cNvPr id="231" name="CuadroTexto 230">
            <a:extLst>
              <a:ext uri="{FF2B5EF4-FFF2-40B4-BE49-F238E27FC236}">
                <a16:creationId xmlns:a16="http://schemas.microsoft.com/office/drawing/2014/main" id="{C7F053AE-7678-79BD-EFCE-FEFC0EC7E5EB}"/>
              </a:ext>
            </a:extLst>
          </p:cNvPr>
          <p:cNvSpPr txBox="1"/>
          <p:nvPr/>
        </p:nvSpPr>
        <p:spPr>
          <a:xfrm>
            <a:off x="5988287" y="14358747"/>
            <a:ext cx="1667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Programa de Registro y Control Académico </a:t>
            </a:r>
          </a:p>
        </p:txBody>
      </p:sp>
      <p:sp>
        <p:nvSpPr>
          <p:cNvPr id="232" name="CuadroTexto 231">
            <a:extLst>
              <a:ext uri="{FF2B5EF4-FFF2-40B4-BE49-F238E27FC236}">
                <a16:creationId xmlns:a16="http://schemas.microsoft.com/office/drawing/2014/main" id="{002A0D2B-76F3-535D-91FC-BA7F08B3FECA}"/>
              </a:ext>
            </a:extLst>
          </p:cNvPr>
          <p:cNvSpPr txBox="1"/>
          <p:nvPr/>
        </p:nvSpPr>
        <p:spPr>
          <a:xfrm>
            <a:off x="16081077" y="14539117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Almacenista General</a:t>
            </a:r>
          </a:p>
        </p:txBody>
      </p:sp>
      <p:pic>
        <p:nvPicPr>
          <p:cNvPr id="26" name="Imagen 25" descr="Coordina la fijación de métodos y programas de trabajo en la formulación de políticas, bajo la aplicación objetiva de los procedimientos que se empleen para el ingreso y salida de bienes muebles, así como los elementos de consumo y sus consecuentes mecanismos de clasificación, registro, orden, control, y conservación, los que deben ser claros, precisos y metódicos, de forma que permitan una ágil y efectiva labor en aras de lograr los objetivos sociales que la Universidad persigue.">
            <a:extLst>
              <a:ext uri="{FF2B5EF4-FFF2-40B4-BE49-F238E27FC236}">
                <a16:creationId xmlns:a16="http://schemas.microsoft.com/office/drawing/2014/main" id="{B91E041F-EF8A-1C3F-1EAE-B48171EBAE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403" y="14311733"/>
            <a:ext cx="2374397" cy="1039370"/>
          </a:xfrm>
          <a:prstGeom prst="rect">
            <a:avLst/>
          </a:prstGeom>
        </p:spPr>
      </p:pic>
      <p:sp>
        <p:nvSpPr>
          <p:cNvPr id="194" name="CuadroTexto 193">
            <a:extLst>
              <a:ext uri="{FF2B5EF4-FFF2-40B4-BE49-F238E27FC236}">
                <a16:creationId xmlns:a16="http://schemas.microsoft.com/office/drawing/2014/main" id="{70856BC7-2C37-4304-9CA0-F93FA99B8E3F}"/>
              </a:ext>
            </a:extLst>
          </p:cNvPr>
          <p:cNvSpPr txBox="1"/>
          <p:nvPr/>
        </p:nvSpPr>
        <p:spPr>
          <a:xfrm>
            <a:off x="610057" y="16399262"/>
            <a:ext cx="3015559" cy="1005848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ctr"/>
            <a:r>
              <a:rPr lang="es-CO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CONVENCIONES</a:t>
            </a:r>
          </a:p>
          <a:p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Línea de Autoridad        </a:t>
            </a:r>
          </a:p>
          <a:p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Línea de Asesoría                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---------------</a:t>
            </a:r>
          </a:p>
        </p:txBody>
      </p:sp>
      <p:sp>
        <p:nvSpPr>
          <p:cNvPr id="203" name="CuadroTexto 202">
            <a:extLst>
              <a:ext uri="{FF2B5EF4-FFF2-40B4-BE49-F238E27FC236}">
                <a16:creationId xmlns:a16="http://schemas.microsoft.com/office/drawing/2014/main" id="{E5B12C3F-D4B8-49D6-8B2E-E244263737CE}"/>
              </a:ext>
            </a:extLst>
          </p:cNvPr>
          <p:cNvSpPr txBox="1"/>
          <p:nvPr/>
        </p:nvSpPr>
        <p:spPr>
          <a:xfrm>
            <a:off x="13117404" y="16527875"/>
            <a:ext cx="4610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SISTEMA INTEGRADO DE GESTIÓN</a:t>
            </a:r>
            <a:endParaRPr lang="es-CO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2" name="Picture 17">
            <a:extLst>
              <a:ext uri="{FF2B5EF4-FFF2-40B4-BE49-F238E27FC236}">
                <a16:creationId xmlns:a16="http://schemas.microsoft.com/office/drawing/2014/main" id="{BFDC2AA9-C39F-4949-9739-B4A731804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0"/>
          <a:stretch>
            <a:fillRect/>
          </a:stretch>
        </p:blipFill>
        <p:spPr>
          <a:xfrm>
            <a:off x="14478734" y="16872987"/>
            <a:ext cx="1971675" cy="609599"/>
          </a:xfrm>
          <a:prstGeom prst="rect">
            <a:avLst/>
          </a:prstGeom>
        </p:spPr>
      </p:pic>
      <p:cxnSp>
        <p:nvCxnSpPr>
          <p:cNvPr id="248" name="Conector recto 247">
            <a:extLst>
              <a:ext uri="{FF2B5EF4-FFF2-40B4-BE49-F238E27FC236}">
                <a16:creationId xmlns:a16="http://schemas.microsoft.com/office/drawing/2014/main" id="{DCD9842C-DF2C-436B-AB5A-265498DCC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73691" y="875051"/>
            <a:ext cx="1818732" cy="744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9" name="Conector recto 248">
            <a:extLst>
              <a:ext uri="{FF2B5EF4-FFF2-40B4-BE49-F238E27FC236}">
                <a16:creationId xmlns:a16="http://schemas.microsoft.com/office/drawing/2014/main" id="{B8E5275B-46A0-4132-B2CD-5D459F9B1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1682690" y="865532"/>
            <a:ext cx="9738" cy="109452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0" name="Conector recto 249">
            <a:extLst>
              <a:ext uri="{FF2B5EF4-FFF2-40B4-BE49-F238E27FC236}">
                <a16:creationId xmlns:a16="http://schemas.microsoft.com/office/drawing/2014/main" id="{75C46C15-C0BE-4184-ADCF-AAA956DE5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4578498" y="888915"/>
            <a:ext cx="0" cy="102647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1" name="Conector recto 250">
            <a:extLst>
              <a:ext uri="{FF2B5EF4-FFF2-40B4-BE49-F238E27FC236}">
                <a16:creationId xmlns:a16="http://schemas.microsoft.com/office/drawing/2014/main" id="{32B107B4-E6C5-4764-9621-63682FEC8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692428" y="888915"/>
            <a:ext cx="2886075" cy="1210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2" name="Conector recto 251">
            <a:extLst>
              <a:ext uri="{FF2B5EF4-FFF2-40B4-BE49-F238E27FC236}">
                <a16:creationId xmlns:a16="http://schemas.microsoft.com/office/drawing/2014/main" id="{05009A0C-9FE8-45D8-AA75-FA65DE213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1692426" y="2764255"/>
            <a:ext cx="0" cy="113509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4" name="Conector recto 253">
            <a:extLst>
              <a:ext uri="{FF2B5EF4-FFF2-40B4-BE49-F238E27FC236}">
                <a16:creationId xmlns:a16="http://schemas.microsoft.com/office/drawing/2014/main" id="{AEDD5DAC-EE58-4ABE-8A15-AD4E9F8DA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4578498" y="2773781"/>
            <a:ext cx="1" cy="113471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5" name="Conector recto 254">
            <a:extLst>
              <a:ext uri="{FF2B5EF4-FFF2-40B4-BE49-F238E27FC236}">
                <a16:creationId xmlns:a16="http://schemas.microsoft.com/office/drawing/2014/main" id="{A7702742-214B-4C72-93A2-55FB90F33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95291" y="3900015"/>
            <a:ext cx="4673684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6" name="Conector recto 255">
            <a:extLst>
              <a:ext uri="{FF2B5EF4-FFF2-40B4-BE49-F238E27FC236}">
                <a16:creationId xmlns:a16="http://schemas.microsoft.com/office/drawing/2014/main" id="{58C55613-E5B4-471B-9539-AB89A6A49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1383816" y="4559145"/>
            <a:ext cx="1731963" cy="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7" name="Conector recto 256">
            <a:extLst>
              <a:ext uri="{FF2B5EF4-FFF2-40B4-BE49-F238E27FC236}">
                <a16:creationId xmlns:a16="http://schemas.microsoft.com/office/drawing/2014/main" id="{AFCF4C49-1369-46AA-87B9-C376F5F05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1374290" y="4559147"/>
            <a:ext cx="9526" cy="63284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8" name="Conector recto 257">
            <a:extLst>
              <a:ext uri="{FF2B5EF4-FFF2-40B4-BE49-F238E27FC236}">
                <a16:creationId xmlns:a16="http://schemas.microsoft.com/office/drawing/2014/main" id="{1BE41886-B2DB-4D81-B435-071D77340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983521" y="4284447"/>
            <a:ext cx="19847" cy="3204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2" name="Conector recto 261">
            <a:extLst>
              <a:ext uri="{FF2B5EF4-FFF2-40B4-BE49-F238E27FC236}">
                <a16:creationId xmlns:a16="http://schemas.microsoft.com/office/drawing/2014/main" id="{E28AEB62-6B32-4907-BA10-F321EEA1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733521" y="5608254"/>
            <a:ext cx="0" cy="10508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5" name="Conector recto 264">
            <a:extLst>
              <a:ext uri="{FF2B5EF4-FFF2-40B4-BE49-F238E27FC236}">
                <a16:creationId xmlns:a16="http://schemas.microsoft.com/office/drawing/2014/main" id="{BEF98637-4DDD-4AE1-BF4B-D4A05DA8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28625" y="9433437"/>
            <a:ext cx="0" cy="631116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9" name="Conector recto 268">
            <a:extLst>
              <a:ext uri="{FF2B5EF4-FFF2-40B4-BE49-F238E27FC236}">
                <a16:creationId xmlns:a16="http://schemas.microsoft.com/office/drawing/2014/main" id="{3E3346F8-9F2A-403A-B7AE-4B1C467FE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828152" y="3562200"/>
            <a:ext cx="0" cy="289405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0" name="Conector recto 269">
            <a:extLst>
              <a:ext uri="{FF2B5EF4-FFF2-40B4-BE49-F238E27FC236}">
                <a16:creationId xmlns:a16="http://schemas.microsoft.com/office/drawing/2014/main" id="{568E81BF-7EED-4925-8073-6F5A62988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6372466" y="6449680"/>
            <a:ext cx="46521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1" name="Conector recto 270">
            <a:extLst>
              <a:ext uri="{FF2B5EF4-FFF2-40B4-BE49-F238E27FC236}">
                <a16:creationId xmlns:a16="http://schemas.microsoft.com/office/drawing/2014/main" id="{05BC1C00-2FB0-47A3-8B40-AAAC6639C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6837679" y="4993186"/>
            <a:ext cx="2160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8" name="Conector recto 277">
            <a:extLst>
              <a:ext uri="{FF2B5EF4-FFF2-40B4-BE49-F238E27FC236}">
                <a16:creationId xmlns:a16="http://schemas.microsoft.com/office/drawing/2014/main" id="{3B5807CD-5F56-4CA4-B153-86B22756F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4293256" y="9908547"/>
            <a:ext cx="762674" cy="852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9" name="Conector recto 278">
            <a:extLst>
              <a:ext uri="{FF2B5EF4-FFF2-40B4-BE49-F238E27FC236}">
                <a16:creationId xmlns:a16="http://schemas.microsoft.com/office/drawing/2014/main" id="{6B4BF8E7-5D7C-4512-94DD-C0302E925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49576" y="9994418"/>
            <a:ext cx="64081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0" name="Conector recto 279">
            <a:extLst>
              <a:ext uri="{FF2B5EF4-FFF2-40B4-BE49-F238E27FC236}">
                <a16:creationId xmlns:a16="http://schemas.microsoft.com/office/drawing/2014/main" id="{EBB7ED30-BF14-4B8D-832C-C96F17B1B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42416" y="14058421"/>
            <a:ext cx="64797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1" name="Conector recto 280">
            <a:extLst>
              <a:ext uri="{FF2B5EF4-FFF2-40B4-BE49-F238E27FC236}">
                <a16:creationId xmlns:a16="http://schemas.microsoft.com/office/drawing/2014/main" id="{4E7E89CA-9F4A-4872-8E03-4BE08E3D9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49576" y="13049677"/>
            <a:ext cx="64081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2" name="Conector recto 281">
            <a:extLst>
              <a:ext uri="{FF2B5EF4-FFF2-40B4-BE49-F238E27FC236}">
                <a16:creationId xmlns:a16="http://schemas.microsoft.com/office/drawing/2014/main" id="{1A203002-93F7-458C-B4FB-65D67F5AC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42416" y="12023657"/>
            <a:ext cx="647973" cy="162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3" name="Conector recto 282">
            <a:extLst>
              <a:ext uri="{FF2B5EF4-FFF2-40B4-BE49-F238E27FC236}">
                <a16:creationId xmlns:a16="http://schemas.microsoft.com/office/drawing/2014/main" id="{B1DF2089-F1CD-4F95-A81C-59EB11CEC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42413" y="11016540"/>
            <a:ext cx="636132" cy="114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4" name="Conector recto 283">
            <a:extLst>
              <a:ext uri="{FF2B5EF4-FFF2-40B4-BE49-F238E27FC236}">
                <a16:creationId xmlns:a16="http://schemas.microsoft.com/office/drawing/2014/main" id="{CCB1BC82-6A4F-42F8-A4A9-7A0A386C8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42416" y="15081677"/>
            <a:ext cx="64797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6" name="Conector recto 285">
            <a:extLst>
              <a:ext uri="{FF2B5EF4-FFF2-40B4-BE49-F238E27FC236}">
                <a16:creationId xmlns:a16="http://schemas.microsoft.com/office/drawing/2014/main" id="{CE020A79-C711-49A6-A806-483EF953D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42411" y="9212239"/>
            <a:ext cx="55041" cy="586944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8" name="Conector recto 287">
            <a:extLst>
              <a:ext uri="{FF2B5EF4-FFF2-40B4-BE49-F238E27FC236}">
                <a16:creationId xmlns:a16="http://schemas.microsoft.com/office/drawing/2014/main" id="{A7D4BCEA-53EC-4C61-B2BC-12A5BF6DA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97452" y="9207105"/>
            <a:ext cx="6364503" cy="123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9" name="Conector recto 288">
            <a:extLst>
              <a:ext uri="{FF2B5EF4-FFF2-40B4-BE49-F238E27FC236}">
                <a16:creationId xmlns:a16="http://schemas.microsoft.com/office/drawing/2014/main" id="{C1C18F80-79DD-40F5-AFC1-F00A953FB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28171" y="7487969"/>
            <a:ext cx="12984907" cy="108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0" name="Conector recto 289">
            <a:extLst>
              <a:ext uri="{FF2B5EF4-FFF2-40B4-BE49-F238E27FC236}">
                <a16:creationId xmlns:a16="http://schemas.microsoft.com/office/drawing/2014/main" id="{868BBBD2-0491-44DF-A82E-1833B18C3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28185" y="7476834"/>
            <a:ext cx="0" cy="479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1" name="Conector recto 290">
            <a:extLst>
              <a:ext uri="{FF2B5EF4-FFF2-40B4-BE49-F238E27FC236}">
                <a16:creationId xmlns:a16="http://schemas.microsoft.com/office/drawing/2014/main" id="{8D2FA459-F09A-4F4D-BE09-594F994F8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684986" y="7511064"/>
            <a:ext cx="0" cy="5484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2" name="Conector recto 291">
            <a:extLst>
              <a:ext uri="{FF2B5EF4-FFF2-40B4-BE49-F238E27FC236}">
                <a16:creationId xmlns:a16="http://schemas.microsoft.com/office/drawing/2014/main" id="{D4F0353C-6A56-4D80-BC1F-B497C948E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017449" y="8781906"/>
            <a:ext cx="0" cy="39584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3" name="Conector recto 292">
            <a:extLst>
              <a:ext uri="{FF2B5EF4-FFF2-40B4-BE49-F238E27FC236}">
                <a16:creationId xmlns:a16="http://schemas.microsoft.com/office/drawing/2014/main" id="{32D6093F-5C60-450C-8A6F-6661A5C28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3908859" y="10097182"/>
            <a:ext cx="17876" cy="16511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4" name="Conector recto 293">
            <a:extLst>
              <a:ext uri="{FF2B5EF4-FFF2-40B4-BE49-F238E27FC236}">
                <a16:creationId xmlns:a16="http://schemas.microsoft.com/office/drawing/2014/main" id="{AEE7D634-0D69-4732-A471-B55CCF867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3927686" y="12576824"/>
            <a:ext cx="12485" cy="17890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5" name="Imagen 294">
            <a:extLst>
              <a:ext uri="{FF2B5EF4-FFF2-40B4-BE49-F238E27FC236}">
                <a16:creationId xmlns:a16="http://schemas.microsoft.com/office/drawing/2014/main" id="{054AEB1D-FEBD-4F9B-BBCC-8151E32E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50932" t="55874" r="40518" b="41679"/>
          <a:stretch/>
        </p:blipFill>
        <p:spPr>
          <a:xfrm>
            <a:off x="2685810" y="16861601"/>
            <a:ext cx="825500" cy="132918"/>
          </a:xfrm>
          <a:prstGeom prst="rect">
            <a:avLst/>
          </a:prstGeom>
        </p:spPr>
      </p:pic>
      <p:cxnSp>
        <p:nvCxnSpPr>
          <p:cNvPr id="296" name="Conector recto 295">
            <a:extLst>
              <a:ext uri="{FF2B5EF4-FFF2-40B4-BE49-F238E27FC236}">
                <a16:creationId xmlns:a16="http://schemas.microsoft.com/office/drawing/2014/main" id="{B14FDE14-A344-4364-9AAC-6AD6E72EA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6362942" y="3563605"/>
            <a:ext cx="46521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7" name="Conector recto 296">
            <a:extLst>
              <a:ext uri="{FF2B5EF4-FFF2-40B4-BE49-F238E27FC236}">
                <a16:creationId xmlns:a16="http://schemas.microsoft.com/office/drawing/2014/main" id="{AC0B75BA-3646-4FED-860E-E8E80D452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6362942" y="4525631"/>
            <a:ext cx="46521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8" name="Conector recto 297">
            <a:extLst>
              <a:ext uri="{FF2B5EF4-FFF2-40B4-BE49-F238E27FC236}">
                <a16:creationId xmlns:a16="http://schemas.microsoft.com/office/drawing/2014/main" id="{FA737321-4765-421E-9CBB-2FA4CC166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6362942" y="5497180"/>
            <a:ext cx="46521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9" name="Conector recto 298">
            <a:extLst>
              <a:ext uri="{FF2B5EF4-FFF2-40B4-BE49-F238E27FC236}">
                <a16:creationId xmlns:a16="http://schemas.microsoft.com/office/drawing/2014/main" id="{B81DC72E-79AD-49D7-8544-4E21F90B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28185" y="8819859"/>
            <a:ext cx="0" cy="6130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0" name="Conector recto 299">
            <a:extLst>
              <a:ext uri="{FF2B5EF4-FFF2-40B4-BE49-F238E27FC236}">
                <a16:creationId xmlns:a16="http://schemas.microsoft.com/office/drawing/2014/main" id="{F515D319-2BCB-4530-B8ED-D84E38DE6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350715" y="15686868"/>
            <a:ext cx="77304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1" name="Conector recto 300">
            <a:extLst>
              <a:ext uri="{FF2B5EF4-FFF2-40B4-BE49-F238E27FC236}">
                <a16:creationId xmlns:a16="http://schemas.microsoft.com/office/drawing/2014/main" id="{7449D32C-543B-41C8-A438-84D65E70C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4395174" y="14680930"/>
            <a:ext cx="762674" cy="852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4" name="Conector recto 303">
            <a:extLst>
              <a:ext uri="{FF2B5EF4-FFF2-40B4-BE49-F238E27FC236}">
                <a16:creationId xmlns:a16="http://schemas.microsoft.com/office/drawing/2014/main" id="{C4CD8148-2E7A-4379-BAB1-F39F695E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279142" y="7500713"/>
            <a:ext cx="0" cy="4116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5" name="Conector recto 304">
            <a:extLst>
              <a:ext uri="{FF2B5EF4-FFF2-40B4-BE49-F238E27FC236}">
                <a16:creationId xmlns:a16="http://schemas.microsoft.com/office/drawing/2014/main" id="{B7B01FBE-E576-4727-BD0F-AD410DF6B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22" idx="1"/>
          </p:cNvCxnSpPr>
          <p:nvPr/>
        </p:nvCxnSpPr>
        <p:spPr>
          <a:xfrm>
            <a:off x="4372050" y="11827538"/>
            <a:ext cx="630203" cy="69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6" name="Conector recto 305">
            <a:extLst>
              <a:ext uri="{FF2B5EF4-FFF2-40B4-BE49-F238E27FC236}">
                <a16:creationId xmlns:a16="http://schemas.microsoft.com/office/drawing/2014/main" id="{86FA70CF-7C34-45B2-B684-EAA983D8C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43318" y="13592180"/>
            <a:ext cx="59469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7" name="Conector recto 306">
            <a:extLst>
              <a:ext uri="{FF2B5EF4-FFF2-40B4-BE49-F238E27FC236}">
                <a16:creationId xmlns:a16="http://schemas.microsoft.com/office/drawing/2014/main" id="{42C1599D-C894-4577-8ECC-5C6283D80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337960" y="12717384"/>
            <a:ext cx="600056" cy="862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9" name="Conector recto 308">
            <a:extLst>
              <a:ext uri="{FF2B5EF4-FFF2-40B4-BE49-F238E27FC236}">
                <a16:creationId xmlns:a16="http://schemas.microsoft.com/office/drawing/2014/main" id="{D1499BF6-9B4A-4381-A8C4-50F1928F1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8547" y="1314300"/>
            <a:ext cx="0" cy="64633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0" name="Conector recto 309">
            <a:extLst>
              <a:ext uri="{FF2B5EF4-FFF2-40B4-BE49-F238E27FC236}">
                <a16:creationId xmlns:a16="http://schemas.microsoft.com/office/drawing/2014/main" id="{C47D1C59-C8A0-4186-BF1D-61056EB03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8547" y="2802105"/>
            <a:ext cx="0" cy="64633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1" name="Conector recto 310">
            <a:extLst>
              <a:ext uri="{FF2B5EF4-FFF2-40B4-BE49-F238E27FC236}">
                <a16:creationId xmlns:a16="http://schemas.microsoft.com/office/drawing/2014/main" id="{5A3184E8-7510-48F9-BC37-3954F5074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54098" y="2377919"/>
            <a:ext cx="441577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2B09B28D-BD2B-2B0A-F919-8EC6CE42E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928160" y="10982961"/>
            <a:ext cx="0" cy="23126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E2AD222A-2B85-DEE4-C9A0-B67B9CAD6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928160" y="13295579"/>
            <a:ext cx="23551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13035A7-0922-EA9D-F813-BB1FED340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4703168" y="12134675"/>
            <a:ext cx="429788" cy="55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7135D542-D3F7-E627-6475-E5F4CA241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928160" y="10982961"/>
            <a:ext cx="23551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4" name="Conector recto 223">
            <a:extLst>
              <a:ext uri="{FF2B5EF4-FFF2-40B4-BE49-F238E27FC236}">
                <a16:creationId xmlns:a16="http://schemas.microsoft.com/office/drawing/2014/main" id="{3C3BA939-648E-F360-4924-D17E0F38E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964552" y="9236173"/>
            <a:ext cx="0" cy="27114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6" name="Conector recto 225">
            <a:extLst>
              <a:ext uri="{FF2B5EF4-FFF2-40B4-BE49-F238E27FC236}">
                <a16:creationId xmlns:a16="http://schemas.microsoft.com/office/drawing/2014/main" id="{DEE2D6D5-6DD6-4961-0218-209B239E9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864654" y="14822861"/>
            <a:ext cx="421870" cy="474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Imagen 5" descr="Es una instancia de dirección, coordinación, control y evaluación de los diferentes procesos de gestión, óptima utilización y sostenibilidad de los recursos necesarios para el adecuado desarrollo académico de la institución.">
            <a:extLst>
              <a:ext uri="{FF2B5EF4-FFF2-40B4-BE49-F238E27FC236}">
                <a16:creationId xmlns:a16="http://schemas.microsoft.com/office/drawing/2014/main" id="{407BA8CF-29A2-1A61-1768-008F37A9D1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455" y="1835644"/>
            <a:ext cx="2374397" cy="103937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CBD91C9-456F-12C4-692F-91378EB4A4CA}"/>
              </a:ext>
            </a:extLst>
          </p:cNvPr>
          <p:cNvSpPr txBox="1"/>
          <p:nvPr/>
        </p:nvSpPr>
        <p:spPr>
          <a:xfrm>
            <a:off x="3233657" y="2112900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Consejo Electoral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82079EE-F70F-F779-4AC7-CEA4BB285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6873596" y="846753"/>
            <a:ext cx="0" cy="102647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EA8E4C16-A94B-ACC2-B019-2BF678DAD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608697" y="894105"/>
            <a:ext cx="225993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BF20641-A6A1-3B33-5F58-A2A1847A5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08" idx="1"/>
          </p:cNvCxnSpPr>
          <p:nvPr/>
        </p:nvCxnSpPr>
        <p:spPr>
          <a:xfrm>
            <a:off x="7309629" y="2360101"/>
            <a:ext cx="223799" cy="829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E18EDB3-5988-5FBF-6D70-6DE680FE8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55296" y="2324641"/>
            <a:ext cx="271134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1" name="Imagen 20" descr="Es una instancia de dirección, coordinación, control y evaluación de los diferentes procesos de gestión, óptima utilización y sostenibilidad de los recursos necesarios para el adecuado desarrollo académico de la institución.">
            <a:extLst>
              <a:ext uri="{FF2B5EF4-FFF2-40B4-BE49-F238E27FC236}">
                <a16:creationId xmlns:a16="http://schemas.microsoft.com/office/drawing/2014/main" id="{EB777D94-0EC2-57D2-D5D1-20AAF9F6F6E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505" y="1812791"/>
            <a:ext cx="2374397" cy="1039370"/>
          </a:xfrm>
          <a:prstGeom prst="rect">
            <a:avLst/>
          </a:prstGeom>
        </p:spPr>
      </p:pic>
      <p:pic>
        <p:nvPicPr>
          <p:cNvPr id="22" name="Imagen 21" descr="Es una instancia de dirección, coordinación, control y evaluación de los diferentes procesos de gestión, óptima utilización y sostenibilidad de los recursos necesarios para el adecuado desarrollo académico de la institución.">
            <a:extLst>
              <a:ext uri="{FF2B5EF4-FFF2-40B4-BE49-F238E27FC236}">
                <a16:creationId xmlns:a16="http://schemas.microsoft.com/office/drawing/2014/main" id="{9CF6D336-BBC9-AE0D-5597-7BB8C824DE9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3045" y="1728232"/>
            <a:ext cx="2374397" cy="1039370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346FF048-45AD-55CF-69BF-7CA316FD2B1F}"/>
              </a:ext>
            </a:extLst>
          </p:cNvPr>
          <p:cNvSpPr txBox="1"/>
          <p:nvPr/>
        </p:nvSpPr>
        <p:spPr>
          <a:xfrm>
            <a:off x="16405820" y="1964250"/>
            <a:ext cx="138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Consejo Estudiantil Universitario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3FC0D7B-584E-E8B8-94FD-BF1AF71BA107}"/>
              </a:ext>
            </a:extLst>
          </p:cNvPr>
          <p:cNvSpPr txBox="1"/>
          <p:nvPr/>
        </p:nvSpPr>
        <p:spPr>
          <a:xfrm>
            <a:off x="13951036" y="2100600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Asamblea Universitaria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37D12C31-FFD3-A3E7-76CA-4D941C7C2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10" idx="3"/>
          </p:cNvCxnSpPr>
          <p:nvPr/>
        </p:nvCxnSpPr>
        <p:spPr>
          <a:xfrm>
            <a:off x="12628090" y="2360206"/>
            <a:ext cx="55561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8DE07C41-7D1F-CA5C-FB8B-A11DC3C13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402256" y="2360206"/>
            <a:ext cx="287874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D094FBD8-CD74-4617-FCF9-3762899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7091960" y="2713861"/>
            <a:ext cx="1" cy="113471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E30BC27B-1454-3312-D64F-FC83A8A0B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4644648" y="3905955"/>
            <a:ext cx="2455997" cy="1120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5" name="Imagen 44" descr="La facultad dirige y administra los proyectos académicos y sus recursos, de conformidad con lo establecido en el Estatuto Académico.">
            <a:extLst>
              <a:ext uri="{FF2B5EF4-FFF2-40B4-BE49-F238E27FC236}">
                <a16:creationId xmlns:a16="http://schemas.microsoft.com/office/drawing/2014/main" id="{F9458ADF-8F7A-258E-9FA4-8F7CD4FE18B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89" y="9386000"/>
            <a:ext cx="2415771" cy="1085002"/>
          </a:xfrm>
          <a:prstGeom prst="rect">
            <a:avLst/>
          </a:prstGeom>
        </p:spPr>
      </p:pic>
      <p:pic>
        <p:nvPicPr>
          <p:cNvPr id="51" name="Imagen 50" descr="La facultad dirige y administra los proyectos académicos y sus recursos, de conformidad con lo establecido en el Estatuto Académico.">
            <a:extLst>
              <a:ext uri="{FF2B5EF4-FFF2-40B4-BE49-F238E27FC236}">
                <a16:creationId xmlns:a16="http://schemas.microsoft.com/office/drawing/2014/main" id="{5944B7B4-E1F1-8F1A-1681-649C1F4889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60" y="10339670"/>
            <a:ext cx="2415771" cy="1085002"/>
          </a:xfrm>
          <a:prstGeom prst="rect">
            <a:avLst/>
          </a:prstGeom>
        </p:spPr>
      </p:pic>
      <p:sp>
        <p:nvSpPr>
          <p:cNvPr id="52" name="CuadroTexto 51">
            <a:extLst>
              <a:ext uri="{FF2B5EF4-FFF2-40B4-BE49-F238E27FC236}">
                <a16:creationId xmlns:a16="http://schemas.microsoft.com/office/drawing/2014/main" id="{6BDB2909-568F-2528-DDBD-5BA85AB36B6E}"/>
              </a:ext>
            </a:extLst>
          </p:cNvPr>
          <p:cNvSpPr txBox="1"/>
          <p:nvPr/>
        </p:nvSpPr>
        <p:spPr>
          <a:xfrm>
            <a:off x="5809104" y="9615670"/>
            <a:ext cx="146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Facultad Ciencias de la Salud</a:t>
            </a:r>
          </a:p>
        </p:txBody>
      </p: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2E2C8006-1F79-EDEF-87FD-105B79DCA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74398" y="7513228"/>
            <a:ext cx="0" cy="50045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9" name="Imagen 58" descr="Unidad académica y administrativa responsable de la orientación y desempeño investigativo de los profesores de la Universidad Distrital.">
            <a:extLst>
              <a:ext uri="{FF2B5EF4-FFF2-40B4-BE49-F238E27FC236}">
                <a16:creationId xmlns:a16="http://schemas.microsoft.com/office/drawing/2014/main" id="{73023404-05C3-5DA7-FC2E-D3F09ADA28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388" y="9330436"/>
            <a:ext cx="2415771" cy="1085002"/>
          </a:xfrm>
          <a:prstGeom prst="rect">
            <a:avLst/>
          </a:prstGeom>
        </p:spPr>
      </p:pic>
      <p:sp>
        <p:nvSpPr>
          <p:cNvPr id="60" name="CuadroTexto 59">
            <a:extLst>
              <a:ext uri="{FF2B5EF4-FFF2-40B4-BE49-F238E27FC236}">
                <a16:creationId xmlns:a16="http://schemas.microsoft.com/office/drawing/2014/main" id="{5458735A-C212-E0F4-E221-F1FDF1E1876F}"/>
              </a:ext>
            </a:extLst>
          </p:cNvPr>
          <p:cNvSpPr txBox="1"/>
          <p:nvPr/>
        </p:nvSpPr>
        <p:spPr>
          <a:xfrm>
            <a:off x="8479768" y="9741125"/>
            <a:ext cx="1387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Institutos</a:t>
            </a:r>
          </a:p>
        </p:txBody>
      </p: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7C475181-B6E4-77B0-6AA1-6717DBEB4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110646" y="8872197"/>
            <a:ext cx="0" cy="60350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5" name="CuadroTexto 134">
            <a:extLst>
              <a:ext uri="{FF2B5EF4-FFF2-40B4-BE49-F238E27FC236}">
                <a16:creationId xmlns:a16="http://schemas.microsoft.com/office/drawing/2014/main" id="{44DCDF51-DCB4-DAD4-C191-F1372F652CF0}"/>
              </a:ext>
            </a:extLst>
          </p:cNvPr>
          <p:cNvSpPr txBox="1"/>
          <p:nvPr/>
        </p:nvSpPr>
        <p:spPr>
          <a:xfrm>
            <a:off x="13995566" y="7974850"/>
            <a:ext cx="13872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Gerente Administrativo y Financiero </a:t>
            </a:r>
          </a:p>
        </p:txBody>
      </p:sp>
      <p:cxnSp>
        <p:nvCxnSpPr>
          <p:cNvPr id="137" name="Conector recto 136">
            <a:extLst>
              <a:ext uri="{FF2B5EF4-FFF2-40B4-BE49-F238E27FC236}">
                <a16:creationId xmlns:a16="http://schemas.microsoft.com/office/drawing/2014/main" id="{B88E711A-1AE9-0082-1D14-9CDE4E67C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5319130" y="9587646"/>
            <a:ext cx="2230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2" name="Imagen 171">
            <a:extLst>
              <a:ext uri="{FF2B5EF4-FFF2-40B4-BE49-F238E27FC236}">
                <a16:creationId xmlns:a16="http://schemas.microsoft.com/office/drawing/2014/main" id="{6C34992F-4660-0C20-0B93-C5205341B7D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092119" y="14141212"/>
            <a:ext cx="2460357" cy="1036410"/>
          </a:xfrm>
          <a:prstGeom prst="rect">
            <a:avLst/>
          </a:prstGeom>
        </p:spPr>
      </p:pic>
      <p:pic>
        <p:nvPicPr>
          <p:cNvPr id="174" name="Imagen 173">
            <a:extLst>
              <a:ext uri="{FF2B5EF4-FFF2-40B4-BE49-F238E27FC236}">
                <a16:creationId xmlns:a16="http://schemas.microsoft.com/office/drawing/2014/main" id="{58831F38-0222-C26B-1EBA-7B5D9F042C8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39263" y="14400160"/>
            <a:ext cx="536494" cy="548688"/>
          </a:xfrm>
          <a:prstGeom prst="rect">
            <a:avLst/>
          </a:prstGeom>
        </p:spPr>
      </p:pic>
      <p:cxnSp>
        <p:nvCxnSpPr>
          <p:cNvPr id="195" name="Conector recto 194">
            <a:extLst>
              <a:ext uri="{FF2B5EF4-FFF2-40B4-BE49-F238E27FC236}">
                <a16:creationId xmlns:a16="http://schemas.microsoft.com/office/drawing/2014/main" id="{CF57B8D0-8667-2AAE-BB67-218046D1A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66905" y="10848852"/>
            <a:ext cx="630203" cy="69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8" name="Imagen 197" descr="Es la encargada de contribuir a la formación de seres humanos integrales dispuestos a generar cambios en su entorno a partir de reflexiones suscitadas a lo largo del aprendizaje de lenguas en el marco de la educación para el trabajo y el desarrollo humano.">
            <a:extLst>
              <a:ext uri="{FF2B5EF4-FFF2-40B4-BE49-F238E27FC236}">
                <a16:creationId xmlns:a16="http://schemas.microsoft.com/office/drawing/2014/main" id="{0CDBDDCB-E713-B9F7-42FA-0D406D18C4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180" y="10094536"/>
            <a:ext cx="2415771" cy="679250"/>
          </a:xfrm>
          <a:prstGeom prst="rect">
            <a:avLst/>
          </a:prstGeom>
        </p:spPr>
      </p:pic>
      <p:sp>
        <p:nvSpPr>
          <p:cNvPr id="199" name="CuadroTexto 198">
            <a:extLst>
              <a:ext uri="{FF2B5EF4-FFF2-40B4-BE49-F238E27FC236}">
                <a16:creationId xmlns:a16="http://schemas.microsoft.com/office/drawing/2014/main" id="{8353F21E-6693-5913-AAB9-F3FEB81B057B}"/>
              </a:ext>
            </a:extLst>
          </p:cNvPr>
          <p:cNvSpPr txBox="1"/>
          <p:nvPr/>
        </p:nvSpPr>
        <p:spPr>
          <a:xfrm>
            <a:off x="11185048" y="10305106"/>
            <a:ext cx="13872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Egresados </a:t>
            </a:r>
            <a:endParaRPr lang="es-CO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0" name="Conector recto 199">
            <a:extLst>
              <a:ext uri="{FF2B5EF4-FFF2-40B4-BE49-F238E27FC236}">
                <a16:creationId xmlns:a16="http://schemas.microsoft.com/office/drawing/2014/main" id="{BEBB3792-EA3B-1031-A97B-2DB232BC2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797280" y="9882102"/>
            <a:ext cx="0" cy="23568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1" name="Conector recto 200">
            <a:extLst>
              <a:ext uri="{FF2B5EF4-FFF2-40B4-BE49-F238E27FC236}">
                <a16:creationId xmlns:a16="http://schemas.microsoft.com/office/drawing/2014/main" id="{584DF461-3D1A-0B68-BA50-8B0B5419F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697125" y="8896739"/>
            <a:ext cx="0" cy="3155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3" name="Conector recto 252">
            <a:extLst>
              <a:ext uri="{FF2B5EF4-FFF2-40B4-BE49-F238E27FC236}">
                <a16:creationId xmlns:a16="http://schemas.microsoft.com/office/drawing/2014/main" id="{D55B38B7-F193-0D40-7773-2661FA9E7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839704" y="10705282"/>
            <a:ext cx="0" cy="23568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4" name="Conector recto 263">
            <a:extLst>
              <a:ext uri="{FF2B5EF4-FFF2-40B4-BE49-F238E27FC236}">
                <a16:creationId xmlns:a16="http://schemas.microsoft.com/office/drawing/2014/main" id="{F03BDEB5-AE07-79E3-C1E0-2A27CBF78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7314501" y="7470771"/>
            <a:ext cx="0" cy="4116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Imagen 13" descr="Es la encargada de liderar y gerenciar los procesos de gestión administrativa y financiera, mediante la optimización de los recursos de talento humano, físicos y financieros, integrando, facilitando y promoviendo una cultura austera y transparente, prestando un servicio amable, confiable y oportuno, como apoyo al adecuado desarrollo de los procesos académicos de la Universidad Distrital Francisco José de Caldas.">
            <a:extLst>
              <a:ext uri="{FF2B5EF4-FFF2-40B4-BE49-F238E27FC236}">
                <a16:creationId xmlns:a16="http://schemas.microsoft.com/office/drawing/2014/main" id="{79BDA507-A5C1-C474-A87A-5047D27BCDA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430" y="15499513"/>
            <a:ext cx="2478473" cy="1057481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0663518D-D24C-383D-D0DA-2281F2BBB668}"/>
              </a:ext>
            </a:extLst>
          </p:cNvPr>
          <p:cNvSpPr txBox="1"/>
          <p:nvPr/>
        </p:nvSpPr>
        <p:spPr>
          <a:xfrm>
            <a:off x="13533385" y="15797421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Oficina de Contratación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E9AD2F4-44F4-F966-7DB7-2EAD70D8C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3957125" y="15224920"/>
            <a:ext cx="0" cy="3901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355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3002</TotalTime>
  <Words>182</Words>
  <Application>Microsoft Office PowerPoint</Application>
  <PresentationFormat>Personalizado</PresentationFormat>
  <Paragraphs>57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Reporte Y Seguridad</dc:creator>
  <cp:lastModifiedBy>JHON ALEXANDER MANCERA VARELA</cp:lastModifiedBy>
  <cp:revision>70</cp:revision>
  <dcterms:created xsi:type="dcterms:W3CDTF">2022-09-29T17:57:45Z</dcterms:created>
  <dcterms:modified xsi:type="dcterms:W3CDTF">2024-12-10T12:43:56Z</dcterms:modified>
</cp:coreProperties>
</file>