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sldIdLst>
    <p:sldId id="256" r:id="rId2"/>
  </p:sldIdLst>
  <p:sldSz cx="19799300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6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222" autoAdjust="0"/>
  </p:normalViewPr>
  <p:slideViewPr>
    <p:cSldViewPr snapToGrid="0">
      <p:cViewPr>
        <p:scale>
          <a:sx n="91" d="100"/>
          <a:sy n="91" d="100"/>
        </p:scale>
        <p:origin x="-1710" y="66"/>
      </p:cViewPr>
      <p:guideLst>
        <p:guide orient="horz" pos="6803"/>
        <p:guide pos="6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5088-27E5-481A-8F07-418E0378264A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1143000"/>
            <a:ext cx="282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1FFB-22C6-44BC-8A32-A2316DF037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1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62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24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586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448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310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172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034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0896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48" y="3534924"/>
            <a:ext cx="16829405" cy="7519835"/>
          </a:xfrm>
        </p:spPr>
        <p:txBody>
          <a:bodyPr anchor="b"/>
          <a:lstStyle>
            <a:lvl1pPr algn="ctr">
              <a:defRPr sz="129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913" y="11344752"/>
            <a:ext cx="14849475" cy="5214884"/>
          </a:xfrm>
        </p:spPr>
        <p:txBody>
          <a:bodyPr/>
          <a:lstStyle>
            <a:lvl1pPr marL="0" indent="0" algn="ctr">
              <a:buNone/>
              <a:defRPr sz="5197"/>
            </a:lvl1pPr>
            <a:lvl2pPr marL="989975" indent="0" algn="ctr">
              <a:buNone/>
              <a:defRPr sz="4331"/>
            </a:lvl2pPr>
            <a:lvl3pPr marL="1979950" indent="0" algn="ctr">
              <a:buNone/>
              <a:defRPr sz="3898"/>
            </a:lvl3pPr>
            <a:lvl4pPr marL="2969925" indent="0" algn="ctr">
              <a:buNone/>
              <a:defRPr sz="3464"/>
            </a:lvl4pPr>
            <a:lvl5pPr marL="3959901" indent="0" algn="ctr">
              <a:buNone/>
              <a:defRPr sz="3464"/>
            </a:lvl5pPr>
            <a:lvl6pPr marL="4949876" indent="0" algn="ctr">
              <a:buNone/>
              <a:defRPr sz="3464"/>
            </a:lvl6pPr>
            <a:lvl7pPr marL="5939851" indent="0" algn="ctr">
              <a:buNone/>
              <a:defRPr sz="3464"/>
            </a:lvl7pPr>
            <a:lvl8pPr marL="6929826" indent="0" algn="ctr">
              <a:buNone/>
              <a:defRPr sz="3464"/>
            </a:lvl8pPr>
            <a:lvl9pPr marL="7919801" indent="0" algn="ctr">
              <a:buNone/>
              <a:defRPr sz="34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82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10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68875" y="1149975"/>
            <a:ext cx="4269224" cy="183045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1203" y="1149975"/>
            <a:ext cx="12560181" cy="18304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7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23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91" y="5384888"/>
            <a:ext cx="17076896" cy="8984801"/>
          </a:xfrm>
        </p:spPr>
        <p:txBody>
          <a:bodyPr anchor="b"/>
          <a:lstStyle>
            <a:lvl1pPr>
              <a:defRPr sz="129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891" y="14454688"/>
            <a:ext cx="17076896" cy="4724895"/>
          </a:xfrm>
        </p:spPr>
        <p:txBody>
          <a:bodyPr/>
          <a:lstStyle>
            <a:lvl1pPr marL="0" indent="0">
              <a:buNone/>
              <a:defRPr sz="5197">
                <a:solidFill>
                  <a:schemeClr val="tx1"/>
                </a:solidFill>
              </a:defRPr>
            </a:lvl1pPr>
            <a:lvl2pPr marL="989975" indent="0">
              <a:buNone/>
              <a:defRPr sz="4331">
                <a:solidFill>
                  <a:schemeClr val="tx1">
                    <a:tint val="75000"/>
                  </a:schemeClr>
                </a:solidFill>
              </a:defRPr>
            </a:lvl2pPr>
            <a:lvl3pPr marL="1979950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3pPr>
            <a:lvl4pPr marL="2969925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4pPr>
            <a:lvl5pPr marL="395990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5pPr>
            <a:lvl6pPr marL="4949876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6pPr>
            <a:lvl7pPr marL="593985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7pPr>
            <a:lvl8pPr marL="6929826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8pPr>
            <a:lvl9pPr marL="791980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7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1202" y="5749874"/>
            <a:ext cx="8414703" cy="13704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3395" y="5749874"/>
            <a:ext cx="8414703" cy="13704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9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1149979"/>
            <a:ext cx="17076896" cy="41749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783" y="5294885"/>
            <a:ext cx="8376031" cy="2594941"/>
          </a:xfrm>
        </p:spPr>
        <p:txBody>
          <a:bodyPr anchor="b"/>
          <a:lstStyle>
            <a:lvl1pPr marL="0" indent="0">
              <a:buNone/>
              <a:defRPr sz="5197" b="1"/>
            </a:lvl1pPr>
            <a:lvl2pPr marL="989975" indent="0">
              <a:buNone/>
              <a:defRPr sz="4331" b="1"/>
            </a:lvl2pPr>
            <a:lvl3pPr marL="1979950" indent="0">
              <a:buNone/>
              <a:defRPr sz="3898" b="1"/>
            </a:lvl3pPr>
            <a:lvl4pPr marL="2969925" indent="0">
              <a:buNone/>
              <a:defRPr sz="3464" b="1"/>
            </a:lvl4pPr>
            <a:lvl5pPr marL="3959901" indent="0">
              <a:buNone/>
              <a:defRPr sz="3464" b="1"/>
            </a:lvl5pPr>
            <a:lvl6pPr marL="4949876" indent="0">
              <a:buNone/>
              <a:defRPr sz="3464" b="1"/>
            </a:lvl6pPr>
            <a:lvl7pPr marL="5939851" indent="0">
              <a:buNone/>
              <a:defRPr sz="3464" b="1"/>
            </a:lvl7pPr>
            <a:lvl8pPr marL="6929826" indent="0">
              <a:buNone/>
              <a:defRPr sz="3464" b="1"/>
            </a:lvl8pPr>
            <a:lvl9pPr marL="7919801" indent="0">
              <a:buNone/>
              <a:defRPr sz="34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783" y="7889827"/>
            <a:ext cx="8376031" cy="116047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3397" y="5294885"/>
            <a:ext cx="8417281" cy="2594941"/>
          </a:xfrm>
        </p:spPr>
        <p:txBody>
          <a:bodyPr anchor="b"/>
          <a:lstStyle>
            <a:lvl1pPr marL="0" indent="0">
              <a:buNone/>
              <a:defRPr sz="5197" b="1"/>
            </a:lvl1pPr>
            <a:lvl2pPr marL="989975" indent="0">
              <a:buNone/>
              <a:defRPr sz="4331" b="1"/>
            </a:lvl2pPr>
            <a:lvl3pPr marL="1979950" indent="0">
              <a:buNone/>
              <a:defRPr sz="3898" b="1"/>
            </a:lvl3pPr>
            <a:lvl4pPr marL="2969925" indent="0">
              <a:buNone/>
              <a:defRPr sz="3464" b="1"/>
            </a:lvl4pPr>
            <a:lvl5pPr marL="3959901" indent="0">
              <a:buNone/>
              <a:defRPr sz="3464" b="1"/>
            </a:lvl5pPr>
            <a:lvl6pPr marL="4949876" indent="0">
              <a:buNone/>
              <a:defRPr sz="3464" b="1"/>
            </a:lvl6pPr>
            <a:lvl7pPr marL="5939851" indent="0">
              <a:buNone/>
              <a:defRPr sz="3464" b="1"/>
            </a:lvl7pPr>
            <a:lvl8pPr marL="6929826" indent="0">
              <a:buNone/>
              <a:defRPr sz="3464" b="1"/>
            </a:lvl8pPr>
            <a:lvl9pPr marL="7919801" indent="0">
              <a:buNone/>
              <a:defRPr sz="34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23397" y="7889827"/>
            <a:ext cx="8417281" cy="116047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26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03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1439968"/>
            <a:ext cx="6385790" cy="503988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281" y="3109937"/>
            <a:ext cx="10023396" cy="15349662"/>
          </a:xfrm>
        </p:spPr>
        <p:txBody>
          <a:bodyPr/>
          <a:lstStyle>
            <a:lvl1pPr>
              <a:defRPr sz="6929"/>
            </a:lvl1pPr>
            <a:lvl2pPr>
              <a:defRPr sz="6063"/>
            </a:lvl2pPr>
            <a:lvl3pPr>
              <a:defRPr sz="5197"/>
            </a:lvl3pPr>
            <a:lvl4pPr>
              <a:defRPr sz="4331"/>
            </a:lvl4pPr>
            <a:lvl5pPr>
              <a:defRPr sz="4331"/>
            </a:lvl5pPr>
            <a:lvl6pPr>
              <a:defRPr sz="4331"/>
            </a:lvl6pPr>
            <a:lvl7pPr>
              <a:defRPr sz="4331"/>
            </a:lvl7pPr>
            <a:lvl8pPr>
              <a:defRPr sz="4331"/>
            </a:lvl8pPr>
            <a:lvl9pPr>
              <a:defRPr sz="43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6479857"/>
            <a:ext cx="6385790" cy="12004738"/>
          </a:xfrm>
        </p:spPr>
        <p:txBody>
          <a:bodyPr/>
          <a:lstStyle>
            <a:lvl1pPr marL="0" indent="0">
              <a:buNone/>
              <a:defRPr sz="3464"/>
            </a:lvl1pPr>
            <a:lvl2pPr marL="989975" indent="0">
              <a:buNone/>
              <a:defRPr sz="3031"/>
            </a:lvl2pPr>
            <a:lvl3pPr marL="1979950" indent="0">
              <a:buNone/>
              <a:defRPr sz="2598"/>
            </a:lvl3pPr>
            <a:lvl4pPr marL="2969925" indent="0">
              <a:buNone/>
              <a:defRPr sz="2165"/>
            </a:lvl4pPr>
            <a:lvl5pPr marL="3959901" indent="0">
              <a:buNone/>
              <a:defRPr sz="2165"/>
            </a:lvl5pPr>
            <a:lvl6pPr marL="4949876" indent="0">
              <a:buNone/>
              <a:defRPr sz="2165"/>
            </a:lvl6pPr>
            <a:lvl7pPr marL="5939851" indent="0">
              <a:buNone/>
              <a:defRPr sz="2165"/>
            </a:lvl7pPr>
            <a:lvl8pPr marL="6929826" indent="0">
              <a:buNone/>
              <a:defRPr sz="2165"/>
            </a:lvl8pPr>
            <a:lvl9pPr marL="7919801" indent="0">
              <a:buNone/>
              <a:defRPr sz="21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55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1439968"/>
            <a:ext cx="6385790" cy="503988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17281" y="3109937"/>
            <a:ext cx="10023396" cy="15349662"/>
          </a:xfrm>
        </p:spPr>
        <p:txBody>
          <a:bodyPr anchor="t"/>
          <a:lstStyle>
            <a:lvl1pPr marL="0" indent="0">
              <a:buNone/>
              <a:defRPr sz="6929"/>
            </a:lvl1pPr>
            <a:lvl2pPr marL="989975" indent="0">
              <a:buNone/>
              <a:defRPr sz="6063"/>
            </a:lvl2pPr>
            <a:lvl3pPr marL="1979950" indent="0">
              <a:buNone/>
              <a:defRPr sz="5197"/>
            </a:lvl3pPr>
            <a:lvl4pPr marL="2969925" indent="0">
              <a:buNone/>
              <a:defRPr sz="4331"/>
            </a:lvl4pPr>
            <a:lvl5pPr marL="3959901" indent="0">
              <a:buNone/>
              <a:defRPr sz="4331"/>
            </a:lvl5pPr>
            <a:lvl6pPr marL="4949876" indent="0">
              <a:buNone/>
              <a:defRPr sz="4331"/>
            </a:lvl6pPr>
            <a:lvl7pPr marL="5939851" indent="0">
              <a:buNone/>
              <a:defRPr sz="4331"/>
            </a:lvl7pPr>
            <a:lvl8pPr marL="6929826" indent="0">
              <a:buNone/>
              <a:defRPr sz="4331"/>
            </a:lvl8pPr>
            <a:lvl9pPr marL="7919801" indent="0">
              <a:buNone/>
              <a:defRPr sz="433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6479857"/>
            <a:ext cx="6385790" cy="12004738"/>
          </a:xfrm>
        </p:spPr>
        <p:txBody>
          <a:bodyPr/>
          <a:lstStyle>
            <a:lvl1pPr marL="0" indent="0">
              <a:buNone/>
              <a:defRPr sz="3464"/>
            </a:lvl1pPr>
            <a:lvl2pPr marL="989975" indent="0">
              <a:buNone/>
              <a:defRPr sz="3031"/>
            </a:lvl2pPr>
            <a:lvl3pPr marL="1979950" indent="0">
              <a:buNone/>
              <a:defRPr sz="2598"/>
            </a:lvl3pPr>
            <a:lvl4pPr marL="2969925" indent="0">
              <a:buNone/>
              <a:defRPr sz="2165"/>
            </a:lvl4pPr>
            <a:lvl5pPr marL="3959901" indent="0">
              <a:buNone/>
              <a:defRPr sz="2165"/>
            </a:lvl5pPr>
            <a:lvl6pPr marL="4949876" indent="0">
              <a:buNone/>
              <a:defRPr sz="2165"/>
            </a:lvl6pPr>
            <a:lvl7pPr marL="5939851" indent="0">
              <a:buNone/>
              <a:defRPr sz="2165"/>
            </a:lvl7pPr>
            <a:lvl8pPr marL="6929826" indent="0">
              <a:buNone/>
              <a:defRPr sz="2165"/>
            </a:lvl8pPr>
            <a:lvl9pPr marL="7919801" indent="0">
              <a:buNone/>
              <a:defRPr sz="21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16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202" y="1149979"/>
            <a:ext cx="1707689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02" y="5749874"/>
            <a:ext cx="1707689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1202" y="20019564"/>
            <a:ext cx="4454843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8518" y="20019564"/>
            <a:ext cx="6682264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3255" y="20019564"/>
            <a:ext cx="4454843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6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979950" rtl="0" eaLnBrk="1" latinLnBrk="0" hangingPunct="1">
        <a:lnSpc>
          <a:spcPct val="90000"/>
        </a:lnSpc>
        <a:spcBef>
          <a:spcPct val="0"/>
        </a:spcBef>
        <a:buNone/>
        <a:defRPr sz="95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4988" indent="-494988" algn="l" defTabSz="1979950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6063" kern="1200">
          <a:solidFill>
            <a:schemeClr val="tx1"/>
          </a:solidFill>
          <a:latin typeface="+mn-lt"/>
          <a:ea typeface="+mn-ea"/>
          <a:cs typeface="+mn-cs"/>
        </a:defRPr>
      </a:lvl1pPr>
      <a:lvl2pPr marL="148496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2pPr>
      <a:lvl3pPr marL="2474938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4331" kern="1200">
          <a:solidFill>
            <a:schemeClr val="tx1"/>
          </a:solidFill>
          <a:latin typeface="+mn-lt"/>
          <a:ea typeface="+mn-ea"/>
          <a:cs typeface="+mn-cs"/>
        </a:defRPr>
      </a:lvl3pPr>
      <a:lvl4pPr marL="346491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4454888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544486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6434839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7424814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8414789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89975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2pPr>
      <a:lvl3pPr marL="1979950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2969925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3959901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4949876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5939851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6929826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7919801" algn="l" defTabSz="1979950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>
            <a:extLst>
              <a:ext uri="{FF2B5EF4-FFF2-40B4-BE49-F238E27FC236}">
                <a16:creationId xmlns:a16="http://schemas.microsoft.com/office/drawing/2014/main" id="{77829193-73E6-1E2E-DA77-B989CFA9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31" y="5875506"/>
            <a:ext cx="2579277" cy="103936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FD65395-3C80-AD67-7C54-0C0F95E1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150" y="4828100"/>
            <a:ext cx="2579277" cy="10393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0B909A-0191-D31D-2DAF-74ED338F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62" y="1151450"/>
            <a:ext cx="2374397" cy="1039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279D34-5695-53CC-163C-D6C6073B9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1" y="15460821"/>
            <a:ext cx="2374397" cy="103936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647FB0B-C31B-5484-BC9E-A9F9A431AFEC}"/>
              </a:ext>
            </a:extLst>
          </p:cNvPr>
          <p:cNvSpPr txBox="1"/>
          <p:nvPr/>
        </p:nvSpPr>
        <p:spPr>
          <a:xfrm>
            <a:off x="10265651" y="1360072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Superior Universitario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1DF12C-FE68-7442-56A9-E32AB8851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12" y="2637350"/>
            <a:ext cx="2374397" cy="103936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3D3314D-B2E1-D100-7FD4-531DBFB7AECF}"/>
              </a:ext>
            </a:extLst>
          </p:cNvPr>
          <p:cNvSpPr txBox="1"/>
          <p:nvPr/>
        </p:nvSpPr>
        <p:spPr>
          <a:xfrm>
            <a:off x="10265819" y="2937555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Académico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E686AC8-B2C2-4757-CBE0-0CA797FA6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862" y="2618300"/>
            <a:ext cx="2374397" cy="10393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F85EA1-B9D3-FAB3-08B1-05ABB06214A0}"/>
              </a:ext>
            </a:extLst>
          </p:cNvPr>
          <p:cNvSpPr txBox="1"/>
          <p:nvPr/>
        </p:nvSpPr>
        <p:spPr>
          <a:xfrm>
            <a:off x="12955992" y="283595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Consejo Participación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Universitaria</a:t>
            </a:r>
            <a:endParaRPr lang="es-CO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1258554-D7B4-30C6-AB92-3A4526F5B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61" y="2618300"/>
            <a:ext cx="2374397" cy="103936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A51D01A-3C0F-29B7-B000-172195ABB161}"/>
              </a:ext>
            </a:extLst>
          </p:cNvPr>
          <p:cNvSpPr txBox="1"/>
          <p:nvPr/>
        </p:nvSpPr>
        <p:spPr>
          <a:xfrm>
            <a:off x="15755421" y="283595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Gestión Institucional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2693E5-6640-3BC3-C4FE-F627862A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04" y="4094675"/>
            <a:ext cx="2374397" cy="10393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2E49AD9-BF33-E744-85E0-25CDD0468AD5}"/>
              </a:ext>
            </a:extLst>
          </p:cNvPr>
          <p:cNvSpPr txBox="1"/>
          <p:nvPr/>
        </p:nvSpPr>
        <p:spPr>
          <a:xfrm>
            <a:off x="10287400" y="4463782"/>
            <a:ext cx="138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FDCF936-1C17-1ADB-3378-B6661006A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862" y="5866325"/>
            <a:ext cx="2374397" cy="103936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205D13E-2933-D977-57A1-DFE5A9061105}"/>
              </a:ext>
            </a:extLst>
          </p:cNvPr>
          <p:cNvSpPr txBox="1"/>
          <p:nvPr/>
        </p:nvSpPr>
        <p:spPr>
          <a:xfrm>
            <a:off x="12943006" y="617449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9ED98FD-5274-B6D5-4A32-C0EE7CE6E3AB}"/>
              </a:ext>
            </a:extLst>
          </p:cNvPr>
          <p:cNvSpPr txBox="1"/>
          <p:nvPr/>
        </p:nvSpPr>
        <p:spPr>
          <a:xfrm>
            <a:off x="15800325" y="6037789"/>
            <a:ext cx="177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de Quejas, Reclamos y de Atención al Ciudadano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8D9C4B9-5807-955A-419F-A54D1A5C7E84}"/>
              </a:ext>
            </a:extLst>
          </p:cNvPr>
          <p:cNvSpPr txBox="1"/>
          <p:nvPr/>
        </p:nvSpPr>
        <p:spPr>
          <a:xfrm>
            <a:off x="15829203" y="5158490"/>
            <a:ext cx="149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Jurídica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ACBB814-03D1-B672-4CC5-6D66BB84E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89" y="8520949"/>
            <a:ext cx="2415773" cy="108500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6B97A88-D61A-51DA-4B22-9E8D6637D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18" y="10144664"/>
            <a:ext cx="2774002" cy="108500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7C498ED-ECCB-E11E-C0E0-CE6A45087B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18" y="13180215"/>
            <a:ext cx="2803223" cy="105884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FCF1FFF-6E78-4E38-76DE-E110F29831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54" y="8521861"/>
            <a:ext cx="2478473" cy="105748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328" y="10916466"/>
            <a:ext cx="2170335" cy="78931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4DD6F85-2223-BEA3-50EC-B13594A73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657" y="10122691"/>
            <a:ext cx="2205005" cy="774703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C536560-FC74-74F8-D5DA-6EF5B6AEF8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467" y="6930091"/>
            <a:ext cx="2579277" cy="1039369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C804BC0-6B77-EFE9-B287-258D257A25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89" y="12192433"/>
            <a:ext cx="2371349" cy="103936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D9EB7B63-B45A-214F-14B4-37376A3E5B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51" y="13176558"/>
            <a:ext cx="2371349" cy="1159824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64038E1C-263A-D6BB-B7B7-ED704C8A24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2" y="4629046"/>
            <a:ext cx="2371349" cy="1039369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9EFA4B1D-191D-DC19-4C08-22DA39F6AC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7" y="3624925"/>
            <a:ext cx="2371349" cy="103936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13D293B7-8FF4-3F0C-ADEB-A3DADA260F09}"/>
              </a:ext>
            </a:extLst>
          </p:cNvPr>
          <p:cNvSpPr txBox="1"/>
          <p:nvPr/>
        </p:nvSpPr>
        <p:spPr>
          <a:xfrm>
            <a:off x="15758716" y="7154012"/>
            <a:ext cx="177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Actas, Archivo y Microfilmación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CD747CE-CC12-1305-EBC7-692BB45403FC}"/>
              </a:ext>
            </a:extLst>
          </p:cNvPr>
          <p:cNvSpPr txBox="1"/>
          <p:nvPr/>
        </p:nvSpPr>
        <p:spPr>
          <a:xfrm>
            <a:off x="7020334" y="13610015"/>
            <a:ext cx="179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de Extensión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1757E49E-ACE3-0AD9-2C2A-52ACE0C6A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29" y="15578740"/>
            <a:ext cx="2869642" cy="1058841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E5EA093E-E553-7D99-123D-8F14CF24546C}"/>
              </a:ext>
            </a:extLst>
          </p:cNvPr>
          <p:cNvSpPr txBox="1"/>
          <p:nvPr/>
        </p:nvSpPr>
        <p:spPr>
          <a:xfrm>
            <a:off x="7090816" y="15892403"/>
            <a:ext cx="17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de Lenguas - ILUD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9F59EED7-2CBF-BE61-1240-956C47FA4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94" y="14190690"/>
            <a:ext cx="2861078" cy="1392808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80C987D2-3A17-8DEA-06DF-253E716CCFC7}"/>
              </a:ext>
            </a:extLst>
          </p:cNvPr>
          <p:cNvSpPr txBox="1"/>
          <p:nvPr/>
        </p:nvSpPr>
        <p:spPr>
          <a:xfrm>
            <a:off x="7051046" y="14459788"/>
            <a:ext cx="182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para la Pedagogía, la Paz y el Conflicto Urbano - IPAZUD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815C1BE-FCF8-B8D1-A061-A416E3559963}"/>
              </a:ext>
            </a:extLst>
          </p:cNvPr>
          <p:cNvSpPr txBox="1"/>
          <p:nvPr/>
        </p:nvSpPr>
        <p:spPr>
          <a:xfrm>
            <a:off x="6917656" y="12413727"/>
            <a:ext cx="189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de Estudios e Investigaciones Educativas - IEIE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4ABBDB2-1CE8-6F95-D3EB-76AD4D5977CA}"/>
              </a:ext>
            </a:extLst>
          </p:cNvPr>
          <p:cNvSpPr txBox="1"/>
          <p:nvPr/>
        </p:nvSpPr>
        <p:spPr>
          <a:xfrm>
            <a:off x="4257278" y="8854393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 Académica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AE57C5D-B2A4-8A0F-2A44-B35707624858}"/>
              </a:ext>
            </a:extLst>
          </p:cNvPr>
          <p:cNvSpPr txBox="1"/>
          <p:nvPr/>
        </p:nvSpPr>
        <p:spPr>
          <a:xfrm>
            <a:off x="7048429" y="10429691"/>
            <a:ext cx="158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Investigaciones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D6265944-43D3-7543-B0C1-58118D363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9" y="11174339"/>
            <a:ext cx="2750547" cy="1085002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99FBBB50-8825-E438-2B46-429127877CB4}"/>
              </a:ext>
            </a:extLst>
          </p:cNvPr>
          <p:cNvSpPr txBox="1"/>
          <p:nvPr/>
        </p:nvSpPr>
        <p:spPr>
          <a:xfrm>
            <a:off x="6917729" y="11576436"/>
            <a:ext cx="1654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I3+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DB012C61-2BEE-6132-F291-E563E64D2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42" y="14412354"/>
            <a:ext cx="2374397" cy="1039369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525B8966-9985-DA25-8A09-19E7807E4507}"/>
              </a:ext>
            </a:extLst>
          </p:cNvPr>
          <p:cNvSpPr txBox="1"/>
          <p:nvPr/>
        </p:nvSpPr>
        <p:spPr>
          <a:xfrm>
            <a:off x="10552218" y="10180257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Bienestar Universitario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F9ED42C-A103-C86F-E40B-03B139624CCA}"/>
              </a:ext>
            </a:extLst>
          </p:cNvPr>
          <p:cNvSpPr txBox="1"/>
          <p:nvPr/>
        </p:nvSpPr>
        <p:spPr>
          <a:xfrm>
            <a:off x="10673416" y="15654211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Emisora LAUD Estéreo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44F6481-F4EA-1E6E-03C8-D4B2482E36C8}"/>
              </a:ext>
            </a:extLst>
          </p:cNvPr>
          <p:cNvSpPr txBox="1"/>
          <p:nvPr/>
        </p:nvSpPr>
        <p:spPr>
          <a:xfrm>
            <a:off x="10601710" y="1467949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Publicaciones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CDE36EAA-38D8-0137-6457-38FFCB08EB4C}"/>
              </a:ext>
            </a:extLst>
          </p:cNvPr>
          <p:cNvSpPr txBox="1"/>
          <p:nvPr/>
        </p:nvSpPr>
        <p:spPr>
          <a:xfrm>
            <a:off x="10619618" y="1251242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Biblioteca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015A409B-9F12-39EB-88C1-6ABE01179757}"/>
              </a:ext>
            </a:extLst>
          </p:cNvPr>
          <p:cNvSpPr txBox="1"/>
          <p:nvPr/>
        </p:nvSpPr>
        <p:spPr>
          <a:xfrm>
            <a:off x="10654240" y="13486241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CO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Red de Datos UDNET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F4012D11-1C52-7320-B050-E3FD955901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6" y="6650395"/>
            <a:ext cx="2371349" cy="1039369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E69B83E3-203E-5925-631B-8FB920D07067}"/>
              </a:ext>
            </a:extLst>
          </p:cNvPr>
          <p:cNvSpPr txBox="1"/>
          <p:nvPr/>
        </p:nvSpPr>
        <p:spPr>
          <a:xfrm>
            <a:off x="2001757" y="6852237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Tecnologías e Información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749DE52-FFC1-2ADE-0C5C-8F79BEDA1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7" y="5646301"/>
            <a:ext cx="2374397" cy="1039369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EF1C6814-41D0-46AA-FC94-2A9081587FF1}"/>
              </a:ext>
            </a:extLst>
          </p:cNvPr>
          <p:cNvSpPr txBox="1"/>
          <p:nvPr/>
        </p:nvSpPr>
        <p:spPr>
          <a:xfrm>
            <a:off x="1941312" y="4818578"/>
            <a:ext cx="14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Control Interno Disciplinario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07D606D-CFEC-8386-E3B8-A14E0A1CA73F}"/>
              </a:ext>
            </a:extLst>
          </p:cNvPr>
          <p:cNvSpPr txBox="1"/>
          <p:nvPr/>
        </p:nvSpPr>
        <p:spPr>
          <a:xfrm>
            <a:off x="1966519" y="3918982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Control Interno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85510D4B-E125-C52C-CAC3-B41D0A5B2CFB}"/>
              </a:ext>
            </a:extLst>
          </p:cNvPr>
          <p:cNvSpPr txBox="1"/>
          <p:nvPr/>
        </p:nvSpPr>
        <p:spPr>
          <a:xfrm>
            <a:off x="2006250" y="5973892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Planeación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EF0BCB7C-F835-A71C-F1A1-CDABF77AD3B8}"/>
              </a:ext>
            </a:extLst>
          </p:cNvPr>
          <p:cNvCxnSpPr>
            <a:cxnSpLocks/>
          </p:cNvCxnSpPr>
          <p:nvPr/>
        </p:nvCxnSpPr>
        <p:spPr>
          <a:xfrm flipV="1">
            <a:off x="11754675" y="1625857"/>
            <a:ext cx="4694357" cy="118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2756D0F6-B7F8-E2EC-15D4-142A7483B102}"/>
              </a:ext>
            </a:extLst>
          </p:cNvPr>
          <p:cNvCxnSpPr>
            <a:cxnSpLocks/>
          </p:cNvCxnSpPr>
          <p:nvPr/>
        </p:nvCxnSpPr>
        <p:spPr>
          <a:xfrm flipV="1">
            <a:off x="13542067" y="1654166"/>
            <a:ext cx="9738" cy="10945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9693D558-378C-4DB4-4DF1-B5CB48A64C7B}"/>
              </a:ext>
            </a:extLst>
          </p:cNvPr>
          <p:cNvCxnSpPr>
            <a:cxnSpLocks/>
          </p:cNvCxnSpPr>
          <p:nvPr/>
        </p:nvCxnSpPr>
        <p:spPr>
          <a:xfrm flipV="1">
            <a:off x="16437879" y="1625857"/>
            <a:ext cx="0" cy="10781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13542284" y="3552893"/>
            <a:ext cx="9526" cy="10307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D3F96EE4-3D4E-2267-4071-CCD7A0C35ADA}"/>
              </a:ext>
            </a:extLst>
          </p:cNvPr>
          <p:cNvCxnSpPr>
            <a:cxnSpLocks/>
          </p:cNvCxnSpPr>
          <p:nvPr/>
        </p:nvCxnSpPr>
        <p:spPr>
          <a:xfrm flipV="1">
            <a:off x="16437879" y="3562419"/>
            <a:ext cx="0" cy="10328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F68F1B38-BB70-A651-FEA4-15B596D9671E}"/>
              </a:ext>
            </a:extLst>
          </p:cNvPr>
          <p:cNvCxnSpPr>
            <a:cxnSpLocks/>
          </p:cNvCxnSpPr>
          <p:nvPr/>
        </p:nvCxnSpPr>
        <p:spPr>
          <a:xfrm>
            <a:off x="11754675" y="4585782"/>
            <a:ext cx="467368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AFA45ED5-D68F-9479-E542-8A5BB375E458}"/>
              </a:ext>
            </a:extLst>
          </p:cNvPr>
          <p:cNvCxnSpPr>
            <a:cxnSpLocks/>
          </p:cNvCxnSpPr>
          <p:nvPr/>
        </p:nvCxnSpPr>
        <p:spPr>
          <a:xfrm>
            <a:off x="13550593" y="5347783"/>
            <a:ext cx="14245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CC44EEDF-7E7D-53F2-BFEB-03E322ECD02D}"/>
              </a:ext>
            </a:extLst>
          </p:cNvPr>
          <p:cNvCxnSpPr>
            <a:cxnSpLocks/>
          </p:cNvCxnSpPr>
          <p:nvPr/>
        </p:nvCxnSpPr>
        <p:spPr>
          <a:xfrm flipV="1">
            <a:off x="13542284" y="5347791"/>
            <a:ext cx="9526" cy="6328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3A51A8C0-892C-17A8-9CA6-7F892226880E}"/>
              </a:ext>
            </a:extLst>
          </p:cNvPr>
          <p:cNvCxnSpPr>
            <a:cxnSpLocks/>
          </p:cNvCxnSpPr>
          <p:nvPr/>
        </p:nvCxnSpPr>
        <p:spPr>
          <a:xfrm flipH="1">
            <a:off x="10842906" y="5038800"/>
            <a:ext cx="19847" cy="31259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F44FD76F-4648-85FE-BDFF-41325BD7B7CF}"/>
              </a:ext>
            </a:extLst>
          </p:cNvPr>
          <p:cNvCxnSpPr>
            <a:cxnSpLocks/>
          </p:cNvCxnSpPr>
          <p:nvPr/>
        </p:nvCxnSpPr>
        <p:spPr>
          <a:xfrm flipH="1">
            <a:off x="14396904" y="6402765"/>
            <a:ext cx="610803" cy="6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984E0D7D-0176-A28F-C050-9851D14C9695}"/>
              </a:ext>
            </a:extLst>
          </p:cNvPr>
          <p:cNvCxnSpPr>
            <a:cxnSpLocks/>
          </p:cNvCxnSpPr>
          <p:nvPr/>
        </p:nvCxnSpPr>
        <p:spPr>
          <a:xfrm flipH="1">
            <a:off x="14741493" y="7442127"/>
            <a:ext cx="32965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0F12C2E9-A797-1AB0-7248-D5F1C2395684}"/>
              </a:ext>
            </a:extLst>
          </p:cNvPr>
          <p:cNvCxnSpPr>
            <a:cxnSpLocks/>
          </p:cNvCxnSpPr>
          <p:nvPr/>
        </p:nvCxnSpPr>
        <p:spPr>
          <a:xfrm>
            <a:off x="14750546" y="6396890"/>
            <a:ext cx="0" cy="1045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C5006B7E-1FEB-AA8C-197A-5F55D8356FD2}"/>
              </a:ext>
            </a:extLst>
          </p:cNvPr>
          <p:cNvCxnSpPr>
            <a:cxnSpLocks/>
          </p:cNvCxnSpPr>
          <p:nvPr/>
        </p:nvCxnSpPr>
        <p:spPr>
          <a:xfrm flipH="1">
            <a:off x="10843702" y="6376483"/>
            <a:ext cx="13113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4F51CAA8-A59D-D18C-AF3D-BE306BC0834B}"/>
              </a:ext>
            </a:extLst>
          </p:cNvPr>
          <p:cNvCxnSpPr>
            <a:cxnSpLocks/>
          </p:cNvCxnSpPr>
          <p:nvPr/>
        </p:nvCxnSpPr>
        <p:spPr>
          <a:xfrm>
            <a:off x="5293488" y="10122685"/>
            <a:ext cx="16261" cy="59861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10C362A0-5BAE-E0F5-CF16-966C543DFD3D}"/>
              </a:ext>
            </a:extLst>
          </p:cNvPr>
          <p:cNvCxnSpPr>
            <a:cxnSpLocks/>
          </p:cNvCxnSpPr>
          <p:nvPr/>
        </p:nvCxnSpPr>
        <p:spPr>
          <a:xfrm>
            <a:off x="9228326" y="10113161"/>
            <a:ext cx="11991" cy="58970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233594" y="11622653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BEECFCFF-A05F-3A61-50E5-A87523D49F4E}"/>
              </a:ext>
            </a:extLst>
          </p:cNvPr>
          <p:cNvCxnSpPr>
            <a:cxnSpLocks/>
          </p:cNvCxnSpPr>
          <p:nvPr/>
        </p:nvCxnSpPr>
        <p:spPr>
          <a:xfrm flipH="1" flipV="1">
            <a:off x="10842900" y="7450754"/>
            <a:ext cx="1353994" cy="65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1A7961D8-16A7-3A36-7B9B-9BA496BAD13E}"/>
              </a:ext>
            </a:extLst>
          </p:cNvPr>
          <p:cNvCxnSpPr>
            <a:cxnSpLocks/>
          </p:cNvCxnSpPr>
          <p:nvPr/>
        </p:nvCxnSpPr>
        <p:spPr>
          <a:xfrm>
            <a:off x="3886101" y="4159768"/>
            <a:ext cx="0" cy="9796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1981DE50-26FC-2146-177A-C572C6E93932}"/>
              </a:ext>
            </a:extLst>
          </p:cNvPr>
          <p:cNvCxnSpPr>
            <a:cxnSpLocks/>
          </p:cNvCxnSpPr>
          <p:nvPr/>
        </p:nvCxnSpPr>
        <p:spPr>
          <a:xfrm flipH="1">
            <a:off x="3895627" y="4662693"/>
            <a:ext cx="557758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21FB77BB-DD44-67E2-4170-FF4254633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0" y="10141165"/>
            <a:ext cx="2415773" cy="108500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6E4047B-521F-09B9-ED4C-DCBDA12F1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9" y="11164422"/>
            <a:ext cx="2415773" cy="108500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28E4A7E-D539-E564-79FB-3D4CA79EF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5" y="12173164"/>
            <a:ext cx="2415773" cy="108500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6545911-6915-ED13-D3C1-2C3C57ADE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0" y="13196423"/>
            <a:ext cx="2415773" cy="1085002"/>
          </a:xfrm>
          <a:prstGeom prst="rect">
            <a:avLst/>
          </a:prstGeom>
        </p:spPr>
      </p:pic>
      <p:pic>
        <p:nvPicPr>
          <p:cNvPr id="224" name="Imagen 223">
            <a:extLst>
              <a:ext uri="{FF2B5EF4-FFF2-40B4-BE49-F238E27FC236}">
                <a16:creationId xmlns:a16="http://schemas.microsoft.com/office/drawing/2014/main" id="{5F2BCFF9-5E34-FD36-1CEE-6F12D8EF4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0" y="14205166"/>
            <a:ext cx="2415773" cy="1085002"/>
          </a:xfrm>
          <a:prstGeom prst="rect">
            <a:avLst/>
          </a:prstGeom>
        </p:spPr>
      </p:pic>
      <p:pic>
        <p:nvPicPr>
          <p:cNvPr id="225" name="Imagen 224">
            <a:extLst>
              <a:ext uri="{FF2B5EF4-FFF2-40B4-BE49-F238E27FC236}">
                <a16:creationId xmlns:a16="http://schemas.microsoft.com/office/drawing/2014/main" id="{5E9CE376-1782-E126-4760-CDDE11A3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5" y="15228425"/>
            <a:ext cx="2415773" cy="1085002"/>
          </a:xfrm>
          <a:prstGeom prst="rect">
            <a:avLst/>
          </a:prstGeom>
        </p:spPr>
      </p:pic>
      <p:sp>
        <p:nvSpPr>
          <p:cNvPr id="227" name="CuadroTexto 226">
            <a:extLst>
              <a:ext uri="{FF2B5EF4-FFF2-40B4-BE49-F238E27FC236}">
                <a16:creationId xmlns:a16="http://schemas.microsoft.com/office/drawing/2014/main" id="{35E93659-5C53-3CFC-1B20-AF8EC8C73B71}"/>
              </a:ext>
            </a:extLst>
          </p:cNvPr>
          <p:cNvSpPr txBox="1"/>
          <p:nvPr/>
        </p:nvSpPr>
        <p:spPr>
          <a:xfrm>
            <a:off x="1912869" y="10476543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Ingeniería</a:t>
            </a:r>
          </a:p>
        </p:txBody>
      </p:sp>
      <p:sp>
        <p:nvSpPr>
          <p:cNvPr id="228" name="CuadroTexto 227">
            <a:extLst>
              <a:ext uri="{FF2B5EF4-FFF2-40B4-BE49-F238E27FC236}">
                <a16:creationId xmlns:a16="http://schemas.microsoft.com/office/drawing/2014/main" id="{7FD789DC-0342-9DF2-8B54-50D994B1C87A}"/>
              </a:ext>
            </a:extLst>
          </p:cNvPr>
          <p:cNvSpPr txBox="1"/>
          <p:nvPr/>
        </p:nvSpPr>
        <p:spPr>
          <a:xfrm>
            <a:off x="1944336" y="11367212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y Educación</a:t>
            </a:r>
          </a:p>
        </p:txBody>
      </p:sp>
      <p:sp>
        <p:nvSpPr>
          <p:cNvPr id="229" name="CuadroTexto 228">
            <a:extLst>
              <a:ext uri="{FF2B5EF4-FFF2-40B4-BE49-F238E27FC236}">
                <a16:creationId xmlns:a16="http://schemas.microsoft.com/office/drawing/2014/main" id="{C977E041-C1E9-A23A-6A0D-78F2DF361533}"/>
              </a:ext>
            </a:extLst>
          </p:cNvPr>
          <p:cNvSpPr txBox="1"/>
          <p:nvPr/>
        </p:nvSpPr>
        <p:spPr>
          <a:xfrm>
            <a:off x="1965672" y="12309768"/>
            <a:ext cx="150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Medio Ambiente y Recursos Naturales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3F8C273B-A207-041F-5D62-C65DD83DEECC}"/>
              </a:ext>
            </a:extLst>
          </p:cNvPr>
          <p:cNvSpPr txBox="1"/>
          <p:nvPr/>
        </p:nvSpPr>
        <p:spPr>
          <a:xfrm>
            <a:off x="1912868" y="13499725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Tecnológica</a:t>
            </a:r>
          </a:p>
        </p:txBody>
      </p:sp>
      <p:sp>
        <p:nvSpPr>
          <p:cNvPr id="231" name="CuadroTexto 230">
            <a:extLst>
              <a:ext uri="{FF2B5EF4-FFF2-40B4-BE49-F238E27FC236}">
                <a16:creationId xmlns:a16="http://schemas.microsoft.com/office/drawing/2014/main" id="{5D8827D2-E1E4-73B7-D11A-46D4C89230EC}"/>
              </a:ext>
            </a:extLst>
          </p:cNvPr>
          <p:cNvSpPr txBox="1"/>
          <p:nvPr/>
        </p:nvSpPr>
        <p:spPr>
          <a:xfrm>
            <a:off x="1965140" y="14566138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Artes ASAB</a:t>
            </a:r>
          </a:p>
        </p:txBody>
      </p: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64C4C981-02D3-9D6F-5C38-34FB2E32FDEB}"/>
              </a:ext>
            </a:extLst>
          </p:cNvPr>
          <p:cNvSpPr txBox="1"/>
          <p:nvPr/>
        </p:nvSpPr>
        <p:spPr>
          <a:xfrm>
            <a:off x="1958396" y="15342346"/>
            <a:ext cx="14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Matemáticas y Naturales</a:t>
            </a:r>
          </a:p>
        </p:txBody>
      </p: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15F4F34C-3BFB-8DFE-78CF-ADAA0D38266B}"/>
              </a:ext>
            </a:extLst>
          </p:cNvPr>
          <p:cNvCxnSpPr>
            <a:cxnSpLocks/>
          </p:cNvCxnSpPr>
          <p:nvPr/>
        </p:nvCxnSpPr>
        <p:spPr>
          <a:xfrm flipH="1" flipV="1">
            <a:off x="5291203" y="10681681"/>
            <a:ext cx="762674" cy="85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5B20FE1-C10A-3417-C700-851BE504FC24}"/>
              </a:ext>
            </a:extLst>
          </p:cNvPr>
          <p:cNvCxnSpPr>
            <a:cxnSpLocks/>
          </p:cNvCxnSpPr>
          <p:nvPr/>
        </p:nvCxnSpPr>
        <p:spPr>
          <a:xfrm flipH="1">
            <a:off x="540401" y="10683666"/>
            <a:ext cx="6408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E0E445D-05BF-A08E-EBBE-B573B1C28BDB}"/>
              </a:ext>
            </a:extLst>
          </p:cNvPr>
          <p:cNvCxnSpPr>
            <a:cxnSpLocks/>
          </p:cNvCxnSpPr>
          <p:nvPr/>
        </p:nvCxnSpPr>
        <p:spPr>
          <a:xfrm flipH="1">
            <a:off x="533243" y="14747667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049A303-6E3A-6591-4183-ED1F583B795A}"/>
              </a:ext>
            </a:extLst>
          </p:cNvPr>
          <p:cNvCxnSpPr>
            <a:cxnSpLocks/>
          </p:cNvCxnSpPr>
          <p:nvPr/>
        </p:nvCxnSpPr>
        <p:spPr>
          <a:xfrm flipH="1">
            <a:off x="540401" y="13738924"/>
            <a:ext cx="6408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287D957-ED37-3D26-6AF2-4EA618EC818E}"/>
              </a:ext>
            </a:extLst>
          </p:cNvPr>
          <p:cNvCxnSpPr>
            <a:cxnSpLocks/>
          </p:cNvCxnSpPr>
          <p:nvPr/>
        </p:nvCxnSpPr>
        <p:spPr>
          <a:xfrm flipH="1">
            <a:off x="533243" y="12712907"/>
            <a:ext cx="647973" cy="16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B6453D6-C9AD-80A2-1605-0D545BD85D1E}"/>
              </a:ext>
            </a:extLst>
          </p:cNvPr>
          <p:cNvCxnSpPr>
            <a:cxnSpLocks/>
          </p:cNvCxnSpPr>
          <p:nvPr/>
        </p:nvCxnSpPr>
        <p:spPr>
          <a:xfrm flipH="1">
            <a:off x="533241" y="11705782"/>
            <a:ext cx="636132" cy="11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B5F8B43-8525-A41C-85AF-49095FFDBA42}"/>
              </a:ext>
            </a:extLst>
          </p:cNvPr>
          <p:cNvCxnSpPr>
            <a:cxnSpLocks/>
          </p:cNvCxnSpPr>
          <p:nvPr/>
        </p:nvCxnSpPr>
        <p:spPr>
          <a:xfrm flipH="1">
            <a:off x="533243" y="15770926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9" name="Conector recto 258">
            <a:extLst>
              <a:ext uri="{FF2B5EF4-FFF2-40B4-BE49-F238E27FC236}">
                <a16:creationId xmlns:a16="http://schemas.microsoft.com/office/drawing/2014/main" id="{A2195A2D-A2AF-7515-A963-7262D819B356}"/>
              </a:ext>
            </a:extLst>
          </p:cNvPr>
          <p:cNvCxnSpPr>
            <a:cxnSpLocks/>
          </p:cNvCxnSpPr>
          <p:nvPr/>
        </p:nvCxnSpPr>
        <p:spPr>
          <a:xfrm>
            <a:off x="548317" y="10113161"/>
            <a:ext cx="0" cy="67406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5" name="Imagen 284">
            <a:extLst>
              <a:ext uri="{FF2B5EF4-FFF2-40B4-BE49-F238E27FC236}">
                <a16:creationId xmlns:a16="http://schemas.microsoft.com/office/drawing/2014/main" id="{595F0AB0-805E-708D-F12A-428CEF329D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29" y="13552938"/>
            <a:ext cx="2232100" cy="1039369"/>
          </a:xfrm>
          <a:prstGeom prst="rect">
            <a:avLst/>
          </a:prstGeom>
        </p:spPr>
      </p:pic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70FB8A3D-3B83-E863-60AA-15EB2B67DEEB}"/>
              </a:ext>
            </a:extLst>
          </p:cNvPr>
          <p:cNvCxnSpPr>
            <a:cxnSpLocks/>
          </p:cNvCxnSpPr>
          <p:nvPr/>
        </p:nvCxnSpPr>
        <p:spPr>
          <a:xfrm>
            <a:off x="533242" y="10113160"/>
            <a:ext cx="869508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B177378E-2501-EA72-1660-FDF68DBE5957}"/>
              </a:ext>
            </a:extLst>
          </p:cNvPr>
          <p:cNvSpPr txBox="1"/>
          <p:nvPr/>
        </p:nvSpPr>
        <p:spPr>
          <a:xfrm>
            <a:off x="14904705" y="8799730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</a:t>
            </a: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2C71FC1-A3E4-74F2-52E8-519D6C4A6B9D}"/>
              </a:ext>
            </a:extLst>
          </p:cNvPr>
          <p:cNvCxnSpPr>
            <a:cxnSpLocks/>
          </p:cNvCxnSpPr>
          <p:nvPr/>
        </p:nvCxnSpPr>
        <p:spPr>
          <a:xfrm>
            <a:off x="4895474" y="8174231"/>
            <a:ext cx="1064187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8F0D18E4-AAA9-BF17-93AC-56BE3A961918}"/>
              </a:ext>
            </a:extLst>
          </p:cNvPr>
          <p:cNvCxnSpPr>
            <a:cxnSpLocks/>
          </p:cNvCxnSpPr>
          <p:nvPr/>
        </p:nvCxnSpPr>
        <p:spPr>
          <a:xfrm>
            <a:off x="4895474" y="8166083"/>
            <a:ext cx="0" cy="479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2D4E0B28-BCD8-0233-83E3-83ED4BF6D109}"/>
              </a:ext>
            </a:extLst>
          </p:cNvPr>
          <p:cNvCxnSpPr>
            <a:cxnSpLocks/>
          </p:cNvCxnSpPr>
          <p:nvPr/>
        </p:nvCxnSpPr>
        <p:spPr>
          <a:xfrm flipH="1">
            <a:off x="15537351" y="8167721"/>
            <a:ext cx="1301" cy="4807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08E93FC1-3F42-FB1E-C0F5-1BFD04C88F20}"/>
              </a:ext>
            </a:extLst>
          </p:cNvPr>
          <p:cNvSpPr txBox="1"/>
          <p:nvPr/>
        </p:nvSpPr>
        <p:spPr>
          <a:xfrm>
            <a:off x="14916639" y="10316486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Talento Humano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7984818" y="1027461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Novedades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42392F86-043D-3ABC-8950-077534C9C74C}"/>
              </a:ext>
            </a:extLst>
          </p:cNvPr>
          <p:cNvSpPr txBox="1"/>
          <p:nvPr/>
        </p:nvSpPr>
        <p:spPr>
          <a:xfrm>
            <a:off x="14930807" y="1382952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Infraestructura</a:t>
            </a:r>
          </a:p>
        </p:txBody>
      </p: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E7795ECA-CDE1-3461-BE0F-21327AF2F7CB}"/>
              </a:ext>
            </a:extLst>
          </p:cNvPr>
          <p:cNvCxnSpPr>
            <a:cxnSpLocks/>
          </p:cNvCxnSpPr>
          <p:nvPr/>
        </p:nvCxnSpPr>
        <p:spPr>
          <a:xfrm>
            <a:off x="13161873" y="9727044"/>
            <a:ext cx="0" cy="5851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13DC34B4-5677-DBA9-455B-8BCAA37887AD}"/>
              </a:ext>
            </a:extLst>
          </p:cNvPr>
          <p:cNvSpPr txBox="1"/>
          <p:nvPr/>
        </p:nvSpPr>
        <p:spPr>
          <a:xfrm>
            <a:off x="208457" y="1190823"/>
            <a:ext cx="461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UNIVERSIDAD DISTRITAL FRANCISCO JOSÉ DE CALDAS</a:t>
            </a: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</a:t>
            </a:r>
          </a:p>
          <a:p>
            <a:pPr algn="ctr"/>
            <a:r>
              <a:rPr lang="es-CO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GENERAL</a:t>
            </a:r>
          </a:p>
          <a:p>
            <a:pPr algn="ctr"/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Acuerdo CSU 03 del 1997 Art. 20 Estatuto General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3A4F9881-E37F-77D8-EFFE-475696D83DF9}"/>
              </a:ext>
            </a:extLst>
          </p:cNvPr>
          <p:cNvSpPr txBox="1"/>
          <p:nvPr/>
        </p:nvSpPr>
        <p:spPr>
          <a:xfrm>
            <a:off x="270678" y="17711303"/>
            <a:ext cx="3015557" cy="88273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/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Línea de Autoridad        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Línea de Asesoría        </a:t>
            </a:r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-----------------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Imagen 201">
            <a:extLst>
              <a:ext uri="{FF2B5EF4-FFF2-40B4-BE49-F238E27FC236}">
                <a16:creationId xmlns:a16="http://schemas.microsoft.com/office/drawing/2014/main" id="{96FEDE5C-1258-BA0B-CD0D-06B058C9EB9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932" t="55874" r="40518" b="41679"/>
          <a:stretch/>
        </p:blipFill>
        <p:spPr>
          <a:xfrm>
            <a:off x="1870188" y="18022749"/>
            <a:ext cx="825499" cy="132918"/>
          </a:xfrm>
          <a:prstGeom prst="rect">
            <a:avLst/>
          </a:prstGeom>
        </p:spPr>
      </p:pic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F4436096-379A-43BF-AEE9-837ABE19CFD0}"/>
              </a:ext>
            </a:extLst>
          </p:cNvPr>
          <p:cNvCxnSpPr>
            <a:cxnSpLocks/>
          </p:cNvCxnSpPr>
          <p:nvPr/>
        </p:nvCxnSpPr>
        <p:spPr>
          <a:xfrm flipH="1">
            <a:off x="3420889" y="4154197"/>
            <a:ext cx="4652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C55F0C16-7860-483E-9D1C-D96B3F06F1FB}"/>
              </a:ext>
            </a:extLst>
          </p:cNvPr>
          <p:cNvCxnSpPr>
            <a:cxnSpLocks/>
          </p:cNvCxnSpPr>
          <p:nvPr/>
        </p:nvCxnSpPr>
        <p:spPr>
          <a:xfrm flipH="1">
            <a:off x="3420889" y="5139403"/>
            <a:ext cx="4652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05283896-AA21-4EEE-895B-18DE1F61779D}"/>
              </a:ext>
            </a:extLst>
          </p:cNvPr>
          <p:cNvCxnSpPr>
            <a:cxnSpLocks/>
          </p:cNvCxnSpPr>
          <p:nvPr/>
        </p:nvCxnSpPr>
        <p:spPr>
          <a:xfrm>
            <a:off x="4895474" y="9509101"/>
            <a:ext cx="0" cy="6130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EE64F19F-A7EF-4643-9DE9-CB9D10084AA4}"/>
              </a:ext>
            </a:extLst>
          </p:cNvPr>
          <p:cNvCxnSpPr>
            <a:cxnSpLocks/>
            <a:stCxn id="168" idx="1"/>
          </p:cNvCxnSpPr>
          <p:nvPr/>
        </p:nvCxnSpPr>
        <p:spPr>
          <a:xfrm flipH="1">
            <a:off x="5309744" y="12758456"/>
            <a:ext cx="62435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476B95D0-5E17-4536-90F2-368FEE656CA3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310252" y="13709637"/>
            <a:ext cx="686160" cy="9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3C57B3DB-51C3-468E-9820-B937A1109B6D}"/>
              </a:ext>
            </a:extLst>
          </p:cNvPr>
          <p:cNvCxnSpPr>
            <a:cxnSpLocks/>
            <a:stCxn id="71" idx="1"/>
          </p:cNvCxnSpPr>
          <p:nvPr/>
        </p:nvCxnSpPr>
        <p:spPr>
          <a:xfrm flipH="1">
            <a:off x="5293482" y="14887093"/>
            <a:ext cx="6995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693CC682-FA27-4E3D-9259-23EDFCE0AB2E}"/>
              </a:ext>
            </a:extLst>
          </p:cNvPr>
          <p:cNvCxnSpPr>
            <a:cxnSpLocks/>
          </p:cNvCxnSpPr>
          <p:nvPr/>
        </p:nvCxnSpPr>
        <p:spPr>
          <a:xfrm flipH="1" flipV="1">
            <a:off x="5311068" y="16100290"/>
            <a:ext cx="762674" cy="85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B8D1D2E6-2FFE-498B-B517-B15D148FDE83}"/>
              </a:ext>
            </a:extLst>
          </p:cNvPr>
          <p:cNvCxnSpPr>
            <a:cxnSpLocks/>
          </p:cNvCxnSpPr>
          <p:nvPr/>
        </p:nvCxnSpPr>
        <p:spPr>
          <a:xfrm>
            <a:off x="9236602" y="12710006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447D34A0-5E83-4FC2-A0EA-A0AF35F0DBD0}"/>
              </a:ext>
            </a:extLst>
          </p:cNvPr>
          <p:cNvCxnSpPr>
            <a:cxnSpLocks/>
          </p:cNvCxnSpPr>
          <p:nvPr/>
        </p:nvCxnSpPr>
        <p:spPr>
          <a:xfrm>
            <a:off x="9243119" y="13771792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0DFF1124-C590-4597-81BB-99E83B158356}"/>
              </a:ext>
            </a:extLst>
          </p:cNvPr>
          <p:cNvCxnSpPr>
            <a:cxnSpLocks/>
          </p:cNvCxnSpPr>
          <p:nvPr/>
        </p:nvCxnSpPr>
        <p:spPr>
          <a:xfrm>
            <a:off x="9244097" y="14919804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AF633C62-6504-4FF1-BBAA-1FF1E794C497}"/>
              </a:ext>
            </a:extLst>
          </p:cNvPr>
          <p:cNvCxnSpPr>
            <a:cxnSpLocks/>
          </p:cNvCxnSpPr>
          <p:nvPr/>
        </p:nvCxnSpPr>
        <p:spPr>
          <a:xfrm>
            <a:off x="9243119" y="15988107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Conector recto 219">
            <a:extLst>
              <a:ext uri="{FF2B5EF4-FFF2-40B4-BE49-F238E27FC236}">
                <a16:creationId xmlns:a16="http://schemas.microsoft.com/office/drawing/2014/main" id="{1591489E-94DB-4530-97D9-1692D2754515}"/>
              </a:ext>
            </a:extLst>
          </p:cNvPr>
          <p:cNvCxnSpPr>
            <a:cxnSpLocks/>
          </p:cNvCxnSpPr>
          <p:nvPr/>
        </p:nvCxnSpPr>
        <p:spPr>
          <a:xfrm>
            <a:off x="7759836" y="11130245"/>
            <a:ext cx="0" cy="1586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718E4B14-11D3-4B7E-B630-E5B5D3A46B5B}"/>
              </a:ext>
            </a:extLst>
          </p:cNvPr>
          <p:cNvCxnSpPr>
            <a:cxnSpLocks/>
          </p:cNvCxnSpPr>
          <p:nvPr/>
        </p:nvCxnSpPr>
        <p:spPr>
          <a:xfrm>
            <a:off x="10867928" y="2102938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48642496-C1BF-4AA6-985F-CB91A990C045}"/>
              </a:ext>
            </a:extLst>
          </p:cNvPr>
          <p:cNvCxnSpPr>
            <a:cxnSpLocks/>
          </p:cNvCxnSpPr>
          <p:nvPr/>
        </p:nvCxnSpPr>
        <p:spPr>
          <a:xfrm>
            <a:off x="10867928" y="3579314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11713479" y="3166557"/>
            <a:ext cx="4415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22126922-D633-409A-BB56-CECBFA79E834}"/>
              </a:ext>
            </a:extLst>
          </p:cNvPr>
          <p:cNvSpPr txBox="1"/>
          <p:nvPr/>
        </p:nvSpPr>
        <p:spPr>
          <a:xfrm>
            <a:off x="13042673" y="17762514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SISTEMA INTEGRADO DE GESTIÓN</a:t>
            </a:r>
            <a:endParaRPr lang="es-C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Picture 17">
            <a:extLst>
              <a:ext uri="{FF2B5EF4-FFF2-40B4-BE49-F238E27FC236}">
                <a16:creationId xmlns:a16="http://schemas.microsoft.com/office/drawing/2014/main" id="{ACCBF637-B2C0-400E-92AF-B23041DCE845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14364251" y="18067865"/>
            <a:ext cx="1971675" cy="609600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04DD6F85-2223-BEA3-50EC-B13594A73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570" y="10119783"/>
            <a:ext cx="2374397" cy="773372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4911782" y="11875601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Financiera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8085514" y="11897545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Contabilidad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8090439" y="1107683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Presupuesto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8106482" y="1268105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Tesorería General</a:t>
            </a:r>
          </a:p>
        </p:txBody>
      </p:sp>
      <p:pic>
        <p:nvPicPr>
          <p:cNvPr id="157" name="Imagen 156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204" y="11693895"/>
            <a:ext cx="2374397" cy="779169"/>
          </a:xfrm>
          <a:prstGeom prst="rect">
            <a:avLst/>
          </a:prstGeom>
        </p:spPr>
      </p:pic>
      <p:pic>
        <p:nvPicPr>
          <p:cNvPr id="158" name="Imagen 157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587" y="11692763"/>
            <a:ext cx="2257909" cy="789318"/>
          </a:xfrm>
          <a:prstGeom prst="rect">
            <a:avLst/>
          </a:prstGeom>
        </p:spPr>
      </p:pic>
      <p:pic>
        <p:nvPicPr>
          <p:cNvPr id="159" name="Imagen 158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301" y="12528700"/>
            <a:ext cx="2207088" cy="789318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id="{595F0AB0-805E-708D-F12A-428CEF329D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93" y="13551578"/>
            <a:ext cx="2374397" cy="1039369"/>
          </a:xfrm>
          <a:prstGeom prst="rect">
            <a:avLst/>
          </a:prstGeom>
        </p:spPr>
      </p:pic>
      <p:sp>
        <p:nvSpPr>
          <p:cNvPr id="162" name="CuadroTexto 161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8087438" y="13784944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Almacén General e Inventarios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5020385" y="15317968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Contratación</a:t>
            </a:r>
          </a:p>
        </p:txBody>
      </p:sp>
      <p:pic>
        <p:nvPicPr>
          <p:cNvPr id="170" name="Imagen 169">
            <a:extLst>
              <a:ext uri="{FF2B5EF4-FFF2-40B4-BE49-F238E27FC236}">
                <a16:creationId xmlns:a16="http://schemas.microsoft.com/office/drawing/2014/main" id="{AFCF1FFF-6E78-4E38-76DE-E110F29831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758" y="15040303"/>
            <a:ext cx="2478473" cy="951107"/>
          </a:xfrm>
          <a:prstGeom prst="rect">
            <a:avLst/>
          </a:prstGeom>
        </p:spPr>
      </p:pic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BCCE05E3-1109-F6CF-913B-98B1C5D5539B}"/>
              </a:ext>
            </a:extLst>
          </p:cNvPr>
          <p:cNvCxnSpPr>
            <a:cxnSpLocks/>
          </p:cNvCxnSpPr>
          <p:nvPr/>
        </p:nvCxnSpPr>
        <p:spPr>
          <a:xfrm>
            <a:off x="16765986" y="11300623"/>
            <a:ext cx="0" cy="16275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6765359" y="11309835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6773381" y="12922057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  <a:stCxn id="134" idx="3"/>
            <a:endCxn id="46" idx="1"/>
          </p:cNvCxnSpPr>
          <p:nvPr/>
        </p:nvCxnSpPr>
        <p:spPr>
          <a:xfrm>
            <a:off x="16363967" y="10506469"/>
            <a:ext cx="908690" cy="35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  <a:stCxn id="160" idx="3"/>
            <a:endCxn id="285" idx="1"/>
          </p:cNvCxnSpPr>
          <p:nvPr/>
        </p:nvCxnSpPr>
        <p:spPr>
          <a:xfrm>
            <a:off x="16434989" y="14071269"/>
            <a:ext cx="814240" cy="13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6" name="Imagen 185">
            <a:extLst>
              <a:ext uri="{FF2B5EF4-FFF2-40B4-BE49-F238E27FC236}">
                <a16:creationId xmlns:a16="http://schemas.microsoft.com/office/drawing/2014/main" id="{5E9CE376-1782-E126-4760-CDDE11A3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2" y="16286664"/>
            <a:ext cx="2415773" cy="1085002"/>
          </a:xfrm>
          <a:prstGeom prst="rect">
            <a:avLst/>
          </a:prstGeom>
        </p:spPr>
      </p:pic>
      <p:sp>
        <p:nvSpPr>
          <p:cNvPr id="187" name="CuadroTexto 186">
            <a:extLst>
              <a:ext uri="{FF2B5EF4-FFF2-40B4-BE49-F238E27FC236}">
                <a16:creationId xmlns:a16="http://schemas.microsoft.com/office/drawing/2014/main" id="{64C4C981-02D3-9D6F-5C38-34FB2E32FDEB}"/>
              </a:ext>
            </a:extLst>
          </p:cNvPr>
          <p:cNvSpPr txBox="1"/>
          <p:nvPr/>
        </p:nvSpPr>
        <p:spPr>
          <a:xfrm>
            <a:off x="1998500" y="16521442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de la Salud</a:t>
            </a:r>
          </a:p>
        </p:txBody>
      </p: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B5F8B43-8525-A41C-85AF-49095FFDBA42}"/>
              </a:ext>
            </a:extLst>
          </p:cNvPr>
          <p:cNvCxnSpPr>
            <a:cxnSpLocks/>
          </p:cNvCxnSpPr>
          <p:nvPr/>
        </p:nvCxnSpPr>
        <p:spPr>
          <a:xfrm flipH="1">
            <a:off x="525222" y="16853765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525B8966-9985-DA25-8A09-19E7807E4507}"/>
              </a:ext>
            </a:extLst>
          </p:cNvPr>
          <p:cNvSpPr txBox="1"/>
          <p:nvPr/>
        </p:nvSpPr>
        <p:spPr>
          <a:xfrm>
            <a:off x="10652745" y="11291377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Registro y Control Académico</a:t>
            </a:r>
          </a:p>
        </p:txBody>
      </p:sp>
      <p:pic>
        <p:nvPicPr>
          <p:cNvPr id="190" name="Imagen 189">
            <a:extLst>
              <a:ext uri="{FF2B5EF4-FFF2-40B4-BE49-F238E27FC236}">
                <a16:creationId xmlns:a16="http://schemas.microsoft.com/office/drawing/2014/main" id="{B25FC961-4024-D2EC-FAB2-3F2AE34F96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62" y="10004090"/>
            <a:ext cx="2371349" cy="1039369"/>
          </a:xfrm>
          <a:prstGeom prst="rect">
            <a:avLst/>
          </a:prstGeom>
        </p:spPr>
      </p:pic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209532" y="10539814"/>
            <a:ext cx="5946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3151495" y="9734879"/>
            <a:ext cx="24267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3160549" y="15569880"/>
            <a:ext cx="95006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3169607" y="10487306"/>
            <a:ext cx="89210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3160552" y="12121830"/>
            <a:ext cx="9427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3169608" y="14064931"/>
            <a:ext cx="93020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05283896-AA21-4EEE-895B-18DE1F61779D}"/>
              </a:ext>
            </a:extLst>
          </p:cNvPr>
          <p:cNvCxnSpPr>
            <a:cxnSpLocks/>
          </p:cNvCxnSpPr>
          <p:nvPr/>
        </p:nvCxnSpPr>
        <p:spPr>
          <a:xfrm>
            <a:off x="15578266" y="9509101"/>
            <a:ext cx="0" cy="222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3895561" y="6161891"/>
            <a:ext cx="9526" cy="10307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3460013" y="6171349"/>
            <a:ext cx="4415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3445203" y="7181283"/>
            <a:ext cx="4415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68F1B38-BB70-A651-FEA4-15B596D9671E}"/>
              </a:ext>
            </a:extLst>
          </p:cNvPr>
          <p:cNvCxnSpPr>
            <a:cxnSpLocks/>
          </p:cNvCxnSpPr>
          <p:nvPr/>
        </p:nvCxnSpPr>
        <p:spPr>
          <a:xfrm>
            <a:off x="3936765" y="6676173"/>
            <a:ext cx="260235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6520203" y="4660632"/>
            <a:ext cx="18917" cy="20470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  <a:stCxn id="157" idx="3"/>
            <a:endCxn id="158" idx="1"/>
          </p:cNvCxnSpPr>
          <p:nvPr/>
        </p:nvCxnSpPr>
        <p:spPr>
          <a:xfrm>
            <a:off x="16411601" y="12083473"/>
            <a:ext cx="883991" cy="39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8" name="Imagen 167">
            <a:extLst>
              <a:ext uri="{FF2B5EF4-FFF2-40B4-BE49-F238E27FC236}">
                <a16:creationId xmlns:a16="http://schemas.microsoft.com/office/drawing/2014/main" id="{06B97A88-D61A-51DA-4B22-9E8D6637D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94" y="12239099"/>
            <a:ext cx="2821208" cy="1038729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0D89E6A7-84EA-93CB-379B-DA7D2CC1814D}"/>
              </a:ext>
            </a:extLst>
          </p:cNvPr>
          <p:cNvGrpSpPr/>
          <p:nvPr/>
        </p:nvGrpSpPr>
        <p:grpSpPr>
          <a:xfrm>
            <a:off x="12118764" y="6852235"/>
            <a:ext cx="2436043" cy="1065227"/>
            <a:chOff x="19500522" y="6083996"/>
            <a:chExt cx="2436043" cy="106522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02A16BC-055F-71D3-3989-142835C84F03}"/>
                </a:ext>
              </a:extLst>
            </p:cNvPr>
            <p:cNvGrpSpPr/>
            <p:nvPr/>
          </p:nvGrpSpPr>
          <p:grpSpPr>
            <a:xfrm>
              <a:off x="19500522" y="6083996"/>
              <a:ext cx="2436043" cy="1065227"/>
              <a:chOff x="19129918" y="7245602"/>
              <a:chExt cx="2446774" cy="1493977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2AC1653E-9040-96F5-D418-F1113E4D2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29918" y="7245602"/>
                <a:ext cx="2370660" cy="1493977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7FCE1A7-CBBE-CA02-2CC4-F3B49CBEBD60}"/>
                  </a:ext>
                </a:extLst>
              </p:cNvPr>
              <p:cNvSpPr txBox="1"/>
              <p:nvPr/>
            </p:nvSpPr>
            <p:spPr>
              <a:xfrm>
                <a:off x="19931942" y="7425476"/>
                <a:ext cx="1644750" cy="116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Programa Relaciones Internacionales e Interinstitucionales</a:t>
                </a:r>
              </a:p>
            </p:txBody>
          </p:sp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26869B8-D622-81D9-BA27-ED8847C4A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79337" t="63754" r="5121" b="31245"/>
            <a:stretch/>
          </p:blipFill>
          <p:spPr>
            <a:xfrm>
              <a:off x="19701935" y="6665577"/>
              <a:ext cx="633756" cy="15227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26DA631-5949-6288-F4EE-1C71A1F69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80896" t="50000" r="6261" b="36499"/>
            <a:stretch/>
          </p:blipFill>
          <p:spPr>
            <a:xfrm>
              <a:off x="19774612" y="6350361"/>
              <a:ext cx="490285" cy="322359"/>
            </a:xfrm>
            <a:prstGeom prst="rect">
              <a:avLst/>
            </a:prstGeom>
          </p:spPr>
        </p:pic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AAB48E4E-9514-6316-A5EA-CB7A37A7EF85}"/>
              </a:ext>
            </a:extLst>
          </p:cNvPr>
          <p:cNvGrpSpPr/>
          <p:nvPr/>
        </p:nvGrpSpPr>
        <p:grpSpPr>
          <a:xfrm>
            <a:off x="9813189" y="11021524"/>
            <a:ext cx="2371349" cy="1217066"/>
            <a:chOff x="17153383" y="10253290"/>
            <a:chExt cx="2371349" cy="1217066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19D0BED5-CA09-BBFF-0B81-7C3604CC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3383" y="10253290"/>
              <a:ext cx="2371349" cy="1217066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BCD6BD9-1730-4118-50E8-78DAB2197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82808" t="50764" r="8192" b="37434"/>
            <a:stretch/>
          </p:blipFill>
          <p:spPr>
            <a:xfrm>
              <a:off x="17423607" y="10574606"/>
              <a:ext cx="489379" cy="404544"/>
            </a:xfrm>
            <a:prstGeom prst="rect">
              <a:avLst/>
            </a:prstGeom>
          </p:spPr>
        </p:pic>
        <p:pic>
          <p:nvPicPr>
            <p:cNvPr id="235" name="Imagen 234">
              <a:extLst>
                <a:ext uri="{FF2B5EF4-FFF2-40B4-BE49-F238E27FC236}">
                  <a16:creationId xmlns:a16="http://schemas.microsoft.com/office/drawing/2014/main" id="{90172816-3D2F-C6B8-8A46-27DB09E6D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82808" t="62801" r="8192" b="29532"/>
            <a:stretch/>
          </p:blipFill>
          <p:spPr>
            <a:xfrm>
              <a:off x="17442656" y="10979150"/>
              <a:ext cx="470331" cy="214668"/>
            </a:xfrm>
            <a:prstGeom prst="rect">
              <a:avLst/>
            </a:prstGeom>
          </p:spPr>
        </p:pic>
      </p:grpSp>
      <p:graphicFrame>
        <p:nvGraphicFramePr>
          <p:cNvPr id="2" name="object 283">
            <a:extLst>
              <a:ext uri="{FF2B5EF4-FFF2-40B4-BE49-F238E27FC236}">
                <a16:creationId xmlns:a16="http://schemas.microsoft.com/office/drawing/2014/main" id="{F0F12927-9A94-C33A-38F9-30895FB12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69060"/>
              </p:ext>
            </p:extLst>
          </p:nvPr>
        </p:nvGraphicFramePr>
        <p:xfrm>
          <a:off x="3353737" y="19167055"/>
          <a:ext cx="13759429" cy="10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280"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Interpretación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 elaboración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propia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Equipo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SIGUD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– OAP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acorde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 lo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establecido en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los Acuerdos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del 2023</a:t>
                      </a:r>
                      <a:r>
                        <a:rPr sz="1200" b="1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Consejo Superior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Universitario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8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Generación Organigrama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acorde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 establecido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 el Acuerdo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003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1997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8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realiza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actualización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8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ajusta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 Organigrama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establecido en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CO" sz="1200" noProof="0" dirty="0">
                          <a:latin typeface="Calibri"/>
                          <a:cs typeface="Calibri"/>
                        </a:rPr>
                        <a:t>Acuerdos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200" spc="-5" dirty="0">
                          <a:latin typeface="Calibri"/>
                          <a:cs typeface="Calibri"/>
                        </a:rPr>
                        <a:t>de CSU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2023.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28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s-ES" sz="1200" dirty="0">
                          <a:latin typeface="Calibri"/>
                          <a:cs typeface="Calibri"/>
                        </a:rPr>
                        <a:t>Versión 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s-ES" sz="1200" dirty="0">
                          <a:latin typeface="Calibri"/>
                          <a:cs typeface="Calibri"/>
                        </a:rPr>
                        <a:t>Se incluye la Facultad de Ciencias de la Salud de acuerdo a lo establecido en el  Acuerdo del CSU 07 de 2023 y se ajusta de acuerdo a la Resolución de Rectoría 01 de 2024 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31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3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1631</TotalTime>
  <Words>298</Words>
  <Application>Microsoft Office PowerPoint</Application>
  <PresentationFormat>Personalizado</PresentationFormat>
  <Paragraphs>63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SISTEMA INTEGRADO DE GESTION - OFICINA DE PLANEACION</cp:lastModifiedBy>
  <cp:revision>73</cp:revision>
  <dcterms:created xsi:type="dcterms:W3CDTF">2022-09-29T17:57:45Z</dcterms:created>
  <dcterms:modified xsi:type="dcterms:W3CDTF">2025-07-30T16:33:17Z</dcterms:modified>
</cp:coreProperties>
</file>